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9" r:id="rId3"/>
    <p:sldId id="270" r:id="rId4"/>
    <p:sldId id="271" r:id="rId5"/>
    <p:sldId id="257" r:id="rId6"/>
    <p:sldId id="258" r:id="rId7"/>
    <p:sldId id="259" r:id="rId8"/>
    <p:sldId id="281" r:id="rId9"/>
    <p:sldId id="277" r:id="rId10"/>
    <p:sldId id="278" r:id="rId11"/>
    <p:sldId id="279" r:id="rId12"/>
    <p:sldId id="280" r:id="rId13"/>
    <p:sldId id="261" r:id="rId14"/>
    <p:sldId id="282" r:id="rId15"/>
    <p:sldId id="283" r:id="rId16"/>
    <p:sldId id="284" r:id="rId17"/>
    <p:sldId id="262" r:id="rId18"/>
    <p:sldId id="287" r:id="rId19"/>
    <p:sldId id="286" r:id="rId20"/>
    <p:sldId id="288" r:id="rId21"/>
    <p:sldId id="289" r:id="rId22"/>
    <p:sldId id="291" r:id="rId23"/>
    <p:sldId id="29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FD0F851-EC5A-4D38-B0AD-8093EC10F338}" styleName="Светлый стиль 1 - акцент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D27102A9-8310-4765-A935-A1911B00CA55}" styleName="Светлый стиль 1 - акцент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23818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7709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46968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3869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38857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817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33103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62960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6251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7210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2948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19.11.2018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9167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36712"/>
            <a:ext cx="7772400" cy="3384375"/>
          </a:xfrm>
        </p:spPr>
        <p:txBody>
          <a:bodyPr>
            <a:normAutofit/>
          </a:bodyPr>
          <a:lstStyle/>
          <a:p>
            <a:r>
              <a:rPr lang="ru-RU" dirty="0" smtClean="0"/>
              <a:t>Особенности работы</a:t>
            </a:r>
            <a:br>
              <a:rPr lang="ru-RU" dirty="0" smtClean="0"/>
            </a:br>
            <a:r>
              <a:rPr lang="ru-RU" dirty="0" smtClean="0"/>
              <a:t> с  современными родителями в условиях модернизации образования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47664" y="4653136"/>
            <a:ext cx="6400800" cy="985664"/>
          </a:xfrm>
        </p:spPr>
        <p:txBody>
          <a:bodyPr>
            <a:normAutofit fontScale="62500" lnSpcReduction="20000"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Педагог-психолог 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МБДОУ «Детский сад № 47»</a:t>
            </a:r>
          </a:p>
          <a:p>
            <a:pPr algn="r"/>
            <a:r>
              <a:rPr lang="ru-RU" dirty="0" smtClean="0">
                <a:solidFill>
                  <a:schemeClr val="tx1"/>
                </a:solidFill>
              </a:rPr>
              <a:t>И.С. Изотова</a:t>
            </a:r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841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Современные родители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/>
              <a:t>3. </a:t>
            </a:r>
            <a:r>
              <a:rPr lang="en-US" dirty="0" smtClean="0"/>
              <a:t>C</a:t>
            </a:r>
            <a:r>
              <a:rPr lang="ru-RU" dirty="0" err="1" smtClean="0"/>
              <a:t>овременные</a:t>
            </a:r>
            <a:r>
              <a:rPr lang="ru-RU" dirty="0" smtClean="0"/>
              <a:t> </a:t>
            </a:r>
            <a:r>
              <a:rPr lang="ru-RU" dirty="0"/>
              <a:t>родители — это поколение 90-х годов, а это время, когда почти в каждом доме появлялся компьютер, дети стали меньше играть,  а  игры во дворе, на улице прекратились в принципе. </a:t>
            </a:r>
            <a:r>
              <a:rPr lang="ru-RU" dirty="0" smtClean="0"/>
              <a:t> Социальная </a:t>
            </a:r>
            <a:r>
              <a:rPr lang="ru-RU" dirty="0"/>
              <a:t>ситуация такова, что  родители боятся отпускать детей на улицу, потому что там небезопасно, им страшно за  жизнь и здоровье детей – это естественно.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4</a:t>
            </a:r>
            <a:r>
              <a:rPr lang="ru-RU" dirty="0"/>
              <a:t>. Родители сегодня – это люди, проводящие много времени у экранов телевизоров или </a:t>
            </a:r>
            <a:r>
              <a:rPr lang="ru-RU" dirty="0" smtClean="0"/>
              <a:t>компьютеров,  </a:t>
            </a:r>
            <a:r>
              <a:rPr lang="ru-RU" dirty="0"/>
              <a:t>мало разговаривают с детьми, а о чувствах совсем редко. </a:t>
            </a:r>
            <a:r>
              <a:rPr lang="ru-RU" dirty="0" smtClean="0"/>
              <a:t>Ребёнку </a:t>
            </a:r>
            <a:r>
              <a:rPr lang="ru-RU" dirty="0"/>
              <a:t>надо говорить о своих чувствах и спрашивать о том, что чувствует он.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330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Современные родители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323528" y="1196752"/>
            <a:ext cx="8568952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5. Еще одна особенность современных родителей – </a:t>
            </a:r>
            <a:r>
              <a:rPr lang="ru-RU" dirty="0" err="1"/>
              <a:t>гипервозбуждение</a:t>
            </a:r>
            <a:r>
              <a:rPr lang="ru-RU" dirty="0"/>
              <a:t>. Детская агрессия, о которой сегодня так часто говорят, </a:t>
            </a:r>
            <a:r>
              <a:rPr lang="ru-RU" dirty="0" err="1"/>
              <a:t>гиперактивность</a:t>
            </a:r>
            <a:r>
              <a:rPr lang="ru-RU" dirty="0"/>
              <a:t> - это все реакции и следствие </a:t>
            </a:r>
            <a:r>
              <a:rPr lang="ru-RU" dirty="0" err="1"/>
              <a:t>гипервозбуждения</a:t>
            </a:r>
            <a:r>
              <a:rPr lang="ru-RU" dirty="0"/>
              <a:t> родителей.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6</a:t>
            </a:r>
            <a:r>
              <a:rPr lang="ru-RU" dirty="0"/>
              <a:t>. Родители стали меньше уделять внимания формированию у детей таких важных качеств, как  ответственность и трудолюбие.  Общество потребления навязывает нам совсем другие ценности. </a:t>
            </a:r>
          </a:p>
        </p:txBody>
      </p:sp>
    </p:spTree>
    <p:extLst>
      <p:ext uri="{BB962C8B-B14F-4D97-AF65-F5344CB8AC3E}">
        <p14:creationId xmlns:p14="http://schemas.microsoft.com/office/powerpoint/2010/main" val="70895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Современные родители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251520" y="1268760"/>
            <a:ext cx="8589640" cy="540060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7. Современные родители так спешат научить своих детей всему и сразу, что отбирают у них самое дорогое — радости этого неповторимого возраста. </a:t>
            </a: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8. Перекладывание ответственности за воспитание детей на бабушек, нянь, дошкольное учреждение. </a:t>
            </a:r>
          </a:p>
          <a:p>
            <a:pPr marL="0" indent="0" algn="just">
              <a:buNone/>
            </a:pPr>
            <a:r>
              <a:rPr lang="ru-RU" dirty="0" smtClean="0"/>
              <a:t>9</a:t>
            </a:r>
            <a:r>
              <a:rPr lang="ru-RU" dirty="0"/>
              <a:t>. Высокая образованность родителей, компетентность во многих вопросах, правовых, экономических, но в меньшей степени в вопросах развития и воспитания.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887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Психологи выделяют </a:t>
            </a:r>
            <a:r>
              <a:rPr lang="ru-RU" sz="3600" dirty="0" smtClean="0"/>
              <a:t>три</a:t>
            </a:r>
            <a:br>
              <a:rPr lang="ru-RU" sz="3600" dirty="0" smtClean="0"/>
            </a:br>
            <a:r>
              <a:rPr lang="ru-RU" sz="3600" dirty="0" smtClean="0"/>
              <a:t> </a:t>
            </a:r>
            <a:r>
              <a:rPr lang="ru-RU" sz="3600" dirty="0" err="1"/>
              <a:t>cоставляющие</a:t>
            </a:r>
            <a:r>
              <a:rPr lang="ru-RU" sz="3600" dirty="0"/>
              <a:t> общения: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340768"/>
            <a:ext cx="8640960" cy="504056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ru-RU" dirty="0" smtClean="0"/>
              <a:t>Первая </a:t>
            </a:r>
            <a:r>
              <a:rPr lang="ru-RU" dirty="0"/>
              <a:t>составляющая включает в себя </a:t>
            </a:r>
            <a:r>
              <a:rPr lang="ru-RU" b="1" dirty="0">
                <a:solidFill>
                  <a:srgbClr val="00B0F0"/>
                </a:solidFill>
              </a:rPr>
              <a:t>восприятие человека человеком, в процессе общения</a:t>
            </a:r>
            <a:r>
              <a:rPr lang="ru-RU" dirty="0"/>
              <a:t>.</a:t>
            </a:r>
          </a:p>
          <a:p>
            <a:pPr lvl="0"/>
            <a:r>
              <a:rPr lang="ru-RU" dirty="0"/>
              <a:t>Вторая составляющая представляет собой процесс передачи информации: </a:t>
            </a:r>
            <a:r>
              <a:rPr lang="ru-RU" b="1" dirty="0">
                <a:solidFill>
                  <a:srgbClr val="00B0F0"/>
                </a:solidFill>
              </a:rPr>
              <a:t>обмен мнениями, сведениями, желаниями</a:t>
            </a:r>
            <a:r>
              <a:rPr lang="ru-RU" b="1" dirty="0"/>
              <a:t> </a:t>
            </a:r>
            <a:r>
              <a:rPr lang="ru-RU" dirty="0"/>
              <a:t>- это то, что мы говорим.</a:t>
            </a:r>
          </a:p>
          <a:p>
            <a:pPr lvl="0"/>
            <a:r>
              <a:rPr lang="ru-RU" dirty="0"/>
              <a:t>Третья составляющая подразумевает организацию совместной деятельности, </a:t>
            </a:r>
            <a:r>
              <a:rPr lang="ru-RU" b="1" dirty="0">
                <a:solidFill>
                  <a:srgbClr val="00B0F0"/>
                </a:solidFill>
              </a:rPr>
              <a:t>взаимодействия в разговоре</a:t>
            </a:r>
            <a:r>
              <a:rPr lang="ru-RU" dirty="0"/>
              <a:t> (как мы говорим, какие цели преследуем), которое может выражаться в давлении, уклонении, пассивности одного из партнеров.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5564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980728"/>
            <a:ext cx="6418064" cy="4807354"/>
          </a:xfrm>
        </p:spPr>
      </p:pic>
    </p:spTree>
    <p:extLst>
      <p:ext uri="{BB962C8B-B14F-4D97-AF65-F5344CB8AC3E}">
        <p14:creationId xmlns:p14="http://schemas.microsoft.com/office/powerpoint/2010/main" val="822282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435280" cy="6120680"/>
          </a:xfrm>
        </p:spPr>
        <p:txBody>
          <a:bodyPr>
            <a:normAutofit lnSpcReduction="10000"/>
          </a:bodyPr>
          <a:lstStyle/>
          <a:p>
            <a:pPr marL="0" indent="0" fontAlgn="base">
              <a:buNone/>
            </a:pPr>
            <a:r>
              <a:rPr lang="ru-RU" b="1" i="1" dirty="0" smtClean="0"/>
              <a:t> Иван </a:t>
            </a:r>
            <a:r>
              <a:rPr lang="ru-RU" b="1" i="1" dirty="0"/>
              <a:t>Петрович ждал Вас и не дождался.</a:t>
            </a:r>
            <a:endParaRPr lang="ru-RU" dirty="0"/>
          </a:p>
          <a:p>
            <a:pPr marL="0" indent="0" fontAlgn="base">
              <a:buNone/>
            </a:pPr>
            <a:r>
              <a:rPr lang="ru-RU" b="1" i="1" dirty="0" smtClean="0"/>
              <a:t> Очень </a:t>
            </a:r>
            <a:r>
              <a:rPr lang="ru-RU" b="1" i="1" dirty="0"/>
              <a:t>огорчился и просил передать, что он сейчас в главном здании решает вопрос насчет оборудования, кстати, возможно, японского.</a:t>
            </a:r>
            <a:endParaRPr lang="ru-RU" dirty="0"/>
          </a:p>
          <a:p>
            <a:pPr marL="0" indent="0" fontAlgn="base">
              <a:buNone/>
            </a:pPr>
            <a:r>
              <a:rPr lang="ru-RU" b="1" i="1" dirty="0" smtClean="0"/>
              <a:t>   Должен </a:t>
            </a:r>
            <a:r>
              <a:rPr lang="ru-RU" b="1" i="1" dirty="0"/>
              <a:t>вернуться к обеду, но если его не будет к 15 часам, то совещание нужно начинать без него.</a:t>
            </a:r>
            <a:endParaRPr lang="ru-RU" dirty="0"/>
          </a:p>
          <a:p>
            <a:pPr marL="0" indent="0" fontAlgn="base">
              <a:buNone/>
            </a:pPr>
            <a:r>
              <a:rPr lang="ru-RU" b="1" i="1" dirty="0" smtClean="0"/>
              <a:t>  А </a:t>
            </a:r>
            <a:r>
              <a:rPr lang="ru-RU" b="1" i="1" dirty="0"/>
              <a:t>самое главное, объявите, что всем руководителям среднего звена необходимо пройти тестирование в 20-ой комнате в главном здании, в любое удобное время, но до 20-го февраля.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53119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Испорченный телефон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                       Цели </a:t>
            </a:r>
            <a:r>
              <a:rPr lang="ru-RU" b="1" dirty="0"/>
              <a:t>упражнения</a:t>
            </a:r>
            <a:endParaRPr lang="ru-RU" dirty="0"/>
          </a:p>
          <a:p>
            <a:pPr lvl="0"/>
            <a:r>
              <a:rPr lang="ru-RU" dirty="0"/>
              <a:t>Продемонстрировать на практике, как может искажаться информация в процессе передачи.</a:t>
            </a:r>
          </a:p>
          <a:p>
            <a:pPr marL="0" indent="0">
              <a:buNone/>
            </a:pPr>
            <a:r>
              <a:rPr lang="ru-RU" b="1" dirty="0" smtClean="0"/>
              <a:t>                       Краткая </a:t>
            </a:r>
            <a:r>
              <a:rPr lang="ru-RU" b="1" dirty="0"/>
              <a:t>теория</a:t>
            </a:r>
            <a:endParaRPr lang="ru-RU" dirty="0"/>
          </a:p>
          <a:p>
            <a:r>
              <a:rPr lang="ru-RU" dirty="0"/>
              <a:t>В процессе передачи от одного человека к другому, информация значительно видоизменяется. Согласно исследованиям, от первичной информации, прошедшей цепочку из 3-4 человека, неизменными остаются около 30%. Остальные 70% состоят из домыслов, обобщений, вольных версий и т.д.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4210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16632"/>
            <a:ext cx="8928992" cy="655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22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Проведение беседы с родителями по инициативе воспитателя.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i="1" dirty="0"/>
              <a:t>1. Постановка психологической цели.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– Что я хочу от родителей? </a:t>
            </a:r>
            <a:endParaRPr lang="ru-RU" dirty="0" smtClean="0"/>
          </a:p>
          <a:p>
            <a:pPr marL="0" indent="0">
              <a:buNone/>
            </a:pPr>
            <a:r>
              <a:rPr lang="ru-RU" i="1" dirty="0"/>
              <a:t>2. Организация начала диалога</a:t>
            </a:r>
            <a:r>
              <a:rPr lang="ru-RU" i="1" dirty="0" smtClean="0"/>
              <a:t>. </a:t>
            </a:r>
            <a:r>
              <a:rPr lang="ru-RU" dirty="0" smtClean="0"/>
              <a:t>Церемония </a:t>
            </a:r>
            <a:r>
              <a:rPr lang="ru-RU" dirty="0"/>
              <a:t>приветствия.</a:t>
            </a:r>
          </a:p>
          <a:p>
            <a:pPr marL="0" indent="0">
              <a:buNone/>
            </a:pPr>
            <a:r>
              <a:rPr lang="ru-RU" i="1" dirty="0"/>
              <a:t>3. Установление согласия на </a:t>
            </a:r>
            <a:r>
              <a:rPr lang="ru-RU" i="1" dirty="0" smtClean="0"/>
              <a:t>контакт.</a:t>
            </a:r>
          </a:p>
          <a:p>
            <a:pPr marL="0" indent="0">
              <a:buNone/>
            </a:pPr>
            <a:r>
              <a:rPr lang="ru-RU" i="1" dirty="0"/>
              <a:t>4. Создание обстановки </a:t>
            </a:r>
            <a:r>
              <a:rPr lang="ru-RU" i="1" dirty="0" smtClean="0"/>
              <a:t>диалога. </a:t>
            </a:r>
          </a:p>
          <a:p>
            <a:pPr marL="0" indent="0">
              <a:buNone/>
            </a:pPr>
            <a:r>
              <a:rPr lang="ru-RU" b="1" dirty="0" smtClean="0"/>
              <a:t>5. Проведение диалога.</a:t>
            </a:r>
          </a:p>
          <a:p>
            <a:pPr marL="0" indent="0">
              <a:buNone/>
            </a:pPr>
            <a:r>
              <a:rPr lang="ru-RU" i="1" dirty="0" smtClean="0"/>
              <a:t>6. Завершение диалога</a:t>
            </a:r>
            <a:r>
              <a:rPr lang="ru-RU" i="1" dirty="0"/>
              <a:t> </a:t>
            </a:r>
            <a:r>
              <a:rPr lang="ru-RU" i="1" dirty="0" smtClean="0"/>
              <a:t>(</a:t>
            </a:r>
            <a:r>
              <a:rPr lang="ru-RU" i="1" dirty="0" err="1" smtClean="0"/>
              <a:t>резюмирование</a:t>
            </a:r>
            <a:r>
              <a:rPr lang="ru-RU" i="1" dirty="0" smtClean="0"/>
              <a:t>).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90007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Проведение беседы воспитателем по инициативе родителей.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Установление </a:t>
            </a:r>
            <a:r>
              <a:rPr lang="ru-RU" dirty="0"/>
              <a:t>согласия на контакт. 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Выслушайте </a:t>
            </a:r>
            <a:r>
              <a:rPr lang="ru-RU" dirty="0"/>
              <a:t>родителя. Дайте родителю «выпустить пар». </a:t>
            </a:r>
            <a:endParaRPr lang="ru-RU" dirty="0" smtClean="0"/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dirty="0" smtClean="0"/>
              <a:t>Выяснение истинной причины обращения. Необходимо </a:t>
            </a:r>
            <a:r>
              <a:rPr lang="ru-RU" dirty="0"/>
              <a:t>ответить на все вопросы </a:t>
            </a:r>
            <a:r>
              <a:rPr lang="ru-RU" dirty="0" smtClean="0"/>
              <a:t>родителя.</a:t>
            </a:r>
          </a:p>
          <a:p>
            <a:pPr marL="514350" indent="-514350">
              <a:buFont typeface="Arial" pitchFamily="34" charset="0"/>
              <a:buAutoNum type="arabicPeriod"/>
            </a:pPr>
            <a:r>
              <a:rPr lang="ru-RU" dirty="0" smtClean="0"/>
              <a:t>Закончить </a:t>
            </a:r>
            <a:r>
              <a:rPr lang="ru-RU" dirty="0"/>
              <a:t>беседу </a:t>
            </a:r>
            <a:r>
              <a:rPr lang="ru-RU" dirty="0" smtClean="0"/>
              <a:t>следует </a:t>
            </a:r>
            <a:r>
              <a:rPr lang="ru-RU" dirty="0"/>
              <a:t>по инициативе </a:t>
            </a:r>
            <a:r>
              <a:rPr lang="ru-RU" dirty="0" smtClean="0"/>
              <a:t>воспитателя.</a:t>
            </a:r>
            <a:endParaRPr lang="ru-RU" dirty="0"/>
          </a:p>
          <a:p>
            <a:pPr marL="514350" indent="-514350"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0003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Нормативно-правовые основы получения образования детьми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628800"/>
            <a:ext cx="8640960" cy="49971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dirty="0" smtClean="0"/>
              <a:t>              Статья </a:t>
            </a:r>
            <a:r>
              <a:rPr lang="ru-RU" dirty="0"/>
              <a:t>64. Дошкольное образование </a:t>
            </a:r>
          </a:p>
          <a:p>
            <a:pPr marL="0" indent="0">
              <a:buNone/>
            </a:pPr>
            <a:r>
              <a:rPr lang="ru-RU" dirty="0"/>
              <a:t>3. Родители (законные представители) несовершеннолетних обучающихся, обеспечивающие получение детьми дошкольного образования в форме семейного образования, </a:t>
            </a:r>
            <a:r>
              <a:rPr lang="ru-RU" b="1" dirty="0"/>
              <a:t>имеют право на получение методической, психолого-педагогической, диагностической и консультативной помощи </a:t>
            </a:r>
            <a:r>
              <a:rPr lang="ru-RU" dirty="0"/>
              <a:t>без взимания платы, в том числе в дошкольных образовательных организациях и общеобразовательных организациях, если в них созданы соответствующие консультационные центры. Обеспечение предоставления таких видов помощи осуществляется органами государственной власти субъектов Российской Федерации. </a:t>
            </a:r>
          </a:p>
        </p:txBody>
      </p:sp>
    </p:spTree>
    <p:extLst>
      <p:ext uri="{BB962C8B-B14F-4D97-AF65-F5344CB8AC3E}">
        <p14:creationId xmlns:p14="http://schemas.microsoft.com/office/powerpoint/2010/main" val="2575779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Я-сообщение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Характер общения педагога с родителями обусловлен следующими составляющими: </a:t>
            </a:r>
          </a:p>
          <a:p>
            <a:r>
              <a:rPr lang="ru-RU" dirty="0" smtClean="0"/>
              <a:t>психолого-педагогической </a:t>
            </a:r>
            <a:r>
              <a:rPr lang="ru-RU" dirty="0"/>
              <a:t>подготовленностью; </a:t>
            </a:r>
          </a:p>
          <a:p>
            <a:r>
              <a:rPr lang="ru-RU" dirty="0" smtClean="0"/>
              <a:t>коммуникативной </a:t>
            </a:r>
            <a:r>
              <a:rPr lang="ru-RU" dirty="0"/>
              <a:t>культурой педагога; </a:t>
            </a:r>
          </a:p>
          <a:p>
            <a:r>
              <a:rPr lang="ru-RU" dirty="0" smtClean="0"/>
              <a:t>личностной </a:t>
            </a:r>
            <a:r>
              <a:rPr lang="ru-RU" dirty="0"/>
              <a:t>психологической готовностью. Эффективно помогает в этом техника «Я-сообщения», разработанная Томасом </a:t>
            </a:r>
            <a:r>
              <a:rPr lang="ru-RU" dirty="0" smtClean="0"/>
              <a:t>Гордоном.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90260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200" b="1" dirty="0"/>
              <a:t>ЧЕТЫРЕХШАГОВАЯ МОДЕЛЬ «Я – СООБЩЕНИЯ»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9503449"/>
              </p:ext>
            </p:extLst>
          </p:nvPr>
        </p:nvGraphicFramePr>
        <p:xfrm>
          <a:off x="253658" y="1196752"/>
          <a:ext cx="8856984" cy="5515683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443306"/>
                <a:gridCol w="6413678"/>
              </a:tblGrid>
              <a:tr h="5040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2000" dirty="0">
                          <a:effectLst/>
                        </a:rPr>
                        <a:t>Описание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Bef>
                          <a:spcPts val="900"/>
                        </a:spcBef>
                        <a:spcAft>
                          <a:spcPts val="900"/>
                        </a:spcAft>
                      </a:pPr>
                      <a:r>
                        <a:rPr lang="ru-RU" sz="2000" dirty="0">
                          <a:effectLst/>
                        </a:rPr>
                        <a:t>Пример</a:t>
                      </a:r>
                      <a:endParaRPr lang="ru-RU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1008112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b="1" dirty="0">
                          <a:effectLst/>
                        </a:rPr>
                        <a:t>1. ЧУВСТВО</a:t>
                      </a:r>
                      <a:endParaRPr lang="ru-RU" sz="2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100" b="1" dirty="0" smtClean="0">
                          <a:effectLst/>
                        </a:rPr>
                        <a:t>Я злюсь…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100" b="1" dirty="0" smtClean="0">
                          <a:effectLst/>
                        </a:rPr>
                        <a:t>Меня </a:t>
                      </a:r>
                      <a:r>
                        <a:rPr lang="ru-RU" sz="2100" b="1" dirty="0">
                          <a:effectLst/>
                        </a:rPr>
                        <a:t>раздражает</a:t>
                      </a:r>
                      <a:r>
                        <a:rPr lang="ru-RU" sz="2100" b="1" dirty="0" smtClean="0">
                          <a:effectLst/>
                        </a:rPr>
                        <a:t>…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Я переживаю,</a:t>
                      </a:r>
                      <a:endParaRPr lang="ru-RU" sz="2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12214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b="1">
                          <a:effectLst/>
                        </a:rPr>
                        <a:t>2. ФАКТ</a:t>
                      </a:r>
                      <a:endParaRPr lang="ru-RU" sz="2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b="1" dirty="0" smtClean="0">
                          <a:effectLst/>
                        </a:rPr>
                        <a:t>-    </a:t>
                      </a:r>
                      <a:r>
                        <a:rPr lang="ru-RU" sz="2100" b="1" dirty="0">
                          <a:effectLst/>
                        </a:rPr>
                        <a:t>что посуда не вымыта…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100" b="1" dirty="0" smtClean="0">
                          <a:effectLst/>
                        </a:rPr>
                        <a:t>когда </a:t>
                      </a:r>
                      <a:r>
                        <a:rPr lang="ru-RU" sz="2100" b="1" dirty="0">
                          <a:effectLst/>
                        </a:rPr>
                        <a:t>опаздывают</a:t>
                      </a:r>
                      <a:r>
                        <a:rPr lang="ru-RU" sz="2100" b="1" dirty="0" smtClean="0">
                          <a:effectLst/>
                        </a:rPr>
                        <a:t>…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когда Петя не слушается, потому что мне приходиться постоянно делать ему замечания.</a:t>
                      </a:r>
                      <a:endParaRPr lang="ru-RU" sz="2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  <a:tr h="104695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b="1">
                          <a:effectLst/>
                        </a:rPr>
                        <a:t>3. ЖЕЛАНИЕ</a:t>
                      </a:r>
                      <a:endParaRPr lang="ru-RU" sz="2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b="1" dirty="0">
                          <a:effectLst/>
                        </a:rPr>
                        <a:t>- Мне хотелось бы порядка в доме…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itchFamily="34" charset="0"/>
                        <a:buNone/>
                      </a:pPr>
                      <a:r>
                        <a:rPr lang="ru-RU" sz="2100" b="1" baseline="0" dirty="0" smtClean="0">
                          <a:effectLst/>
                        </a:rPr>
                        <a:t> - </a:t>
                      </a:r>
                      <a:r>
                        <a:rPr lang="ru-RU" sz="2100" b="1" dirty="0" smtClean="0">
                          <a:effectLst/>
                        </a:rPr>
                        <a:t>Я </a:t>
                      </a:r>
                      <a:r>
                        <a:rPr lang="ru-RU" sz="2100" b="1" dirty="0">
                          <a:effectLst/>
                        </a:rPr>
                        <a:t>хочу встречаться вовремя</a:t>
                      </a:r>
                      <a:r>
                        <a:rPr lang="ru-RU" sz="2100" b="1" dirty="0" smtClean="0">
                          <a:effectLst/>
                        </a:rPr>
                        <a:t>…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ru-RU" sz="2100" b="1" dirty="0" smtClean="0">
                          <a:effectLst/>
                        </a:rPr>
                        <a:t>-  Мне</a:t>
                      </a:r>
                      <a:r>
                        <a:rPr lang="ru-RU" sz="2100" b="1" baseline="0" dirty="0" smtClean="0">
                          <a:effectLst/>
                        </a:rPr>
                        <a:t> бы хотелось,</a:t>
                      </a:r>
                      <a:endParaRPr lang="ru-RU" sz="2100" b="1" dirty="0" smtClean="0">
                        <a:effectLst/>
                      </a:endParaRPr>
                    </a:p>
                  </a:txBody>
                  <a:tcPr marL="19050" marR="19050" marT="19050" marB="19050"/>
                </a:tc>
              </a:tr>
              <a:tr h="122140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b="1">
                          <a:effectLst/>
                        </a:rPr>
                        <a:t>4. ПОСЛЕДСТВИЯ</a:t>
                      </a:r>
                      <a:endParaRPr lang="ru-RU" sz="2100" b="1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ru-RU" sz="2100" b="1" dirty="0" smtClean="0">
                          <a:effectLst/>
                        </a:rPr>
                        <a:t>-  </a:t>
                      </a:r>
                      <a:r>
                        <a:rPr lang="ru-RU" sz="2100" b="1" dirty="0">
                          <a:effectLst/>
                        </a:rPr>
                        <a:t>и тогда мы сможем найти общий язык.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ru-RU" sz="2100" b="1" dirty="0" smtClean="0">
                          <a:effectLst/>
                        </a:rPr>
                        <a:t>и </a:t>
                      </a:r>
                      <a:r>
                        <a:rPr lang="ru-RU" sz="2100" b="1" dirty="0">
                          <a:effectLst/>
                        </a:rPr>
                        <a:t>тогда наши отношения будут теплее</a:t>
                      </a:r>
                      <a:r>
                        <a:rPr lang="ru-RU" sz="2100" b="1" dirty="0" smtClean="0">
                          <a:effectLst/>
                        </a:rPr>
                        <a:t>.</a:t>
                      </a:r>
                    </a:p>
                    <a:p>
                      <a:pPr marL="342900" marR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ru-RU" sz="2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чтобы Петя слышал и слушал меня, и занимался вместе с детьми.</a:t>
                      </a:r>
                    </a:p>
                    <a:p>
                      <a:pPr marL="34290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endParaRPr lang="ru-RU" sz="2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9050" marR="19050" marT="19050" marB="1905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048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0"/>
            <a:ext cx="8229600" cy="850106"/>
          </a:xfrm>
        </p:spPr>
        <p:txBody>
          <a:bodyPr>
            <a:normAutofit/>
          </a:bodyPr>
          <a:lstStyle/>
          <a:p>
            <a:r>
              <a:rPr lang="ru-RU" sz="2400" b="1" dirty="0" smtClean="0"/>
              <a:t>Кейсы</a:t>
            </a:r>
            <a:endParaRPr lang="ru-RU" sz="2400" b="1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8003242"/>
              </p:ext>
            </p:extLst>
          </p:nvPr>
        </p:nvGraphicFramePr>
        <p:xfrm>
          <a:off x="323528" y="704529"/>
          <a:ext cx="8640960" cy="590339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8640960"/>
              </a:tblGrid>
              <a:tr h="9242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Ситуация № 1.</a:t>
                      </a:r>
                    </a:p>
                    <a:p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Вашу смену произошла травма  у ребенка. Вы приняли необходимые меры (какие?) и Ваш диалог с мамой, забирающей ребенка вечером.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168" marR="64168" marT="0" marB="0"/>
                </a:tc>
              </a:tr>
              <a:tr h="8640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Ситуация № 2.</a:t>
                      </a:r>
                    </a:p>
                    <a:p>
                      <a:r>
                        <a:rPr lang="ru-RU" sz="1600" b="1" dirty="0">
                          <a:effectLst/>
                        </a:rPr>
                        <a:t> 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Родители – должники по оплате за сад. При опросе мама сказала, что оплатила. По факту – долг. Ваш разговор с мамой.</a:t>
                      </a:r>
                      <a:endParaRPr lang="ru-RU" sz="18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4168" marR="64168" marT="0" marB="0"/>
                </a:tc>
              </a:tr>
              <a:tr h="7969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Ситуация № 3.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Вашей группе </a:t>
                      </a:r>
                      <a:r>
                        <a:rPr lang="ru-RU" sz="18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гиперактивный</a:t>
                      </a: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непослушный ребенок. Необходимо рассказать папе о его поведении. 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067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Ситуация № 4.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 smtClean="0">
                          <a:effectLst/>
                        </a:rPr>
                        <a:t>К вам обращается мама воспитанника (выражая мнение еще 2-3 родителей), высказывая недовольство поведением одного из детей группы. Ваши действия.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067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Ситуация №5.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Зима. Ребенка привела бабушка. В группе «холодно» по мнению бабушки. И она предъявляет претензии к температурному режима. Ваши действия.</a:t>
                      </a:r>
                      <a:endParaRPr lang="ru-RU" sz="16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  <a:tr h="106789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Ситуация № 6.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</a:rPr>
                        <a:t>Ребенок жалуется, что в саду то  невкусно готовят пищу, то  не дают добавки….Мама </a:t>
                      </a:r>
                      <a:r>
                        <a:rPr lang="ru-RU" sz="1800" b="1" dirty="0" smtClean="0">
                          <a:effectLst/>
                        </a:rPr>
                        <a:t>выговаривает Вам   </a:t>
                      </a:r>
                      <a:r>
                        <a:rPr lang="ru-RU" sz="1800" b="1" dirty="0">
                          <a:effectLst/>
                        </a:rPr>
                        <a:t>недовольство. Ваши действия</a:t>
                      </a:r>
                      <a:r>
                        <a:rPr lang="ru-RU" sz="1800" b="1" dirty="0" smtClean="0">
                          <a:effectLst/>
                        </a:rPr>
                        <a:t>.</a:t>
                      </a:r>
                      <a:r>
                        <a:rPr lang="ru-RU" sz="1800" b="1" dirty="0">
                          <a:effectLst/>
                        </a:rPr>
                        <a:t> 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168" marR="64168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7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412776"/>
            <a:ext cx="5622249" cy="4104456"/>
          </a:xfrm>
        </p:spPr>
      </p:pic>
    </p:spTree>
    <p:extLst>
      <p:ext uri="{BB962C8B-B14F-4D97-AF65-F5344CB8AC3E}">
        <p14:creationId xmlns:p14="http://schemas.microsoft.com/office/powerpoint/2010/main" val="2466969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/>
              <a:t>ФГОС ДО: I. Общие </a:t>
            </a:r>
            <a:r>
              <a:rPr lang="ru-RU" sz="3600" dirty="0" smtClean="0"/>
              <a:t>положения</a:t>
            </a:r>
            <a:br>
              <a:rPr lang="ru-RU" sz="3600" dirty="0" smtClean="0"/>
            </a:br>
            <a:r>
              <a:rPr lang="ru-RU" sz="3600" dirty="0" smtClean="0"/>
              <a:t>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dirty="0"/>
              <a:t>1.6. Стандарт направлен на решение следующих задач: </a:t>
            </a:r>
            <a:br>
              <a:rPr lang="ru-RU" dirty="0"/>
            </a:br>
            <a:r>
              <a:rPr lang="ru-RU" dirty="0" smtClean="0"/>
              <a:t>9</a:t>
            </a:r>
            <a:r>
              <a:rPr lang="ru-RU" dirty="0"/>
              <a:t>) </a:t>
            </a:r>
            <a:r>
              <a:rPr lang="ru-RU" b="1" dirty="0"/>
              <a:t>обеспечения психолого-педагогической поддержки семьи и повышения компетентности родителей </a:t>
            </a:r>
            <a:r>
              <a:rPr lang="ru-RU" dirty="0"/>
              <a:t>(законных представителей) в вопросах развития и образования, охраны и укрепления здоровья детей.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1.7</a:t>
            </a:r>
            <a:r>
              <a:rPr lang="ru-RU" dirty="0"/>
              <a:t>. Стандарт является основой для</a:t>
            </a:r>
            <a:r>
              <a:rPr lang="ru-RU" dirty="0" smtClean="0"/>
              <a:t>:</a:t>
            </a:r>
          </a:p>
          <a:p>
            <a:pPr marL="0" indent="0">
              <a:buNone/>
            </a:pPr>
            <a:r>
              <a:rPr lang="ru-RU" dirty="0"/>
              <a:t> 6) </a:t>
            </a:r>
            <a:r>
              <a:rPr lang="ru-RU" b="1" dirty="0"/>
              <a:t>оказания помощи родителям</a:t>
            </a:r>
            <a:r>
              <a:rPr lang="ru-RU" dirty="0"/>
              <a:t> (законным представителям) в воспитании детей, охране и укреплении их физического и психического здоровья, в развитии индивидуальных способностей и необходимой коррекции нарушений их развития. </a:t>
            </a:r>
          </a:p>
        </p:txBody>
      </p:sp>
    </p:spTree>
    <p:extLst>
      <p:ext uri="{BB962C8B-B14F-4D97-AF65-F5344CB8AC3E}">
        <p14:creationId xmlns:p14="http://schemas.microsoft.com/office/powerpoint/2010/main" val="1231044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04867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ru-RU" dirty="0"/>
              <a:t>Условия, необходимые для создания социальной ситуации развития детей, соответствующей специфике дошкольного возраста, </a:t>
            </a:r>
            <a:r>
              <a:rPr lang="ru-RU" dirty="0" smtClean="0"/>
              <a:t>предполагают</a:t>
            </a:r>
            <a:r>
              <a:rPr lang="ru-RU" dirty="0"/>
              <a:t>: </a:t>
            </a:r>
            <a:endParaRPr lang="ru-RU" dirty="0" smtClean="0"/>
          </a:p>
          <a:p>
            <a:pPr marL="0" indent="0">
              <a:buNone/>
            </a:pPr>
            <a:r>
              <a:rPr lang="ru-RU" dirty="0"/>
              <a:t>5) </a:t>
            </a:r>
            <a:r>
              <a:rPr lang="ru-RU" b="1" dirty="0"/>
              <a:t>взаимодействие с родителями </a:t>
            </a:r>
            <a:r>
              <a:rPr lang="ru-RU" dirty="0"/>
              <a:t>(законными представителями) по вопросам образования ребенка, непосредственного вовлечения их в образовательную деятельность, в том числе по средствам создания образовательных проектов совместно с семьей на основе выявления потребности и поддержки образовательных инициатив семьи. </a:t>
            </a:r>
          </a:p>
        </p:txBody>
      </p:sp>
    </p:spTree>
    <p:extLst>
      <p:ext uri="{BB962C8B-B14F-4D97-AF65-F5344CB8AC3E}">
        <p14:creationId xmlns:p14="http://schemas.microsoft.com/office/powerpoint/2010/main" val="20616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«Профессиональная </a:t>
            </a:r>
            <a:r>
              <a:rPr lang="ru-RU" sz="2800" b="1" dirty="0"/>
              <a:t>компетентность педагога в сфере общения с родителями </a:t>
            </a:r>
            <a:r>
              <a:rPr lang="ru-RU" sz="2800" b="1" dirty="0" smtClean="0"/>
              <a:t>воспитанников»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ru-RU" b="1" i="1" dirty="0"/>
              <a:t>Личностные качества и установки  (личностный компонент) </a:t>
            </a:r>
            <a:endParaRPr lang="ru-RU" dirty="0"/>
          </a:p>
          <a:p>
            <a:pPr lvl="0"/>
            <a:r>
              <a:rPr lang="ru-RU" dirty="0"/>
              <a:t>Готовность к непрерывному профессиональному совершенствованию в области общения с родителями воспитанников</a:t>
            </a:r>
          </a:p>
          <a:p>
            <a:pPr lvl="0"/>
            <a:r>
              <a:rPr lang="ru-RU" dirty="0"/>
              <a:t>Осознание собственных ошибок и трудностей в организации общения с родителями</a:t>
            </a:r>
          </a:p>
          <a:p>
            <a:pPr lvl="0"/>
            <a:r>
              <a:rPr lang="ru-RU" dirty="0"/>
              <a:t>Установка на доверительное и </a:t>
            </a:r>
            <a:r>
              <a:rPr lang="ru-RU" dirty="0" err="1"/>
              <a:t>безоценочное</a:t>
            </a:r>
            <a:r>
              <a:rPr lang="ru-RU" dirty="0"/>
              <a:t> взаимодействие с родителями</a:t>
            </a:r>
          </a:p>
          <a:p>
            <a:pPr lvl="0"/>
            <a:r>
              <a:rPr lang="ru-RU" dirty="0"/>
              <a:t>Выдержка, тактичность, наблюдательность, уважительность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49062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«Профессиональная компетентность педагога в сфере общения с родителями воспитанников»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i="1" dirty="0" smtClean="0"/>
              <a:t>       </a:t>
            </a:r>
            <a:r>
              <a:rPr lang="ru-RU" b="1" i="1" dirty="0" smtClean="0"/>
              <a:t>Знания </a:t>
            </a:r>
            <a:r>
              <a:rPr lang="ru-RU" b="1" i="1" dirty="0"/>
              <a:t>(содержательный компонент) </a:t>
            </a:r>
            <a:endParaRPr lang="ru-RU" dirty="0"/>
          </a:p>
          <a:p>
            <a:pPr lvl="0"/>
            <a:r>
              <a:rPr lang="ru-RU" dirty="0"/>
              <a:t>о семье</a:t>
            </a:r>
          </a:p>
          <a:p>
            <a:pPr lvl="0"/>
            <a:r>
              <a:rPr lang="ru-RU" dirty="0"/>
              <a:t>об особенностях семейного воспитания</a:t>
            </a:r>
          </a:p>
          <a:p>
            <a:pPr lvl="0"/>
            <a:r>
              <a:rPr lang="ru-RU" dirty="0"/>
              <a:t>о специфике взаимодействия общественного и семейного воспитания</a:t>
            </a:r>
          </a:p>
          <a:p>
            <a:pPr lvl="0"/>
            <a:r>
              <a:rPr lang="ru-RU" dirty="0"/>
              <a:t>о методах изучения семьи</a:t>
            </a:r>
          </a:p>
          <a:p>
            <a:pPr lvl="0"/>
            <a:r>
              <a:rPr lang="ru-RU" b="1" dirty="0">
                <a:solidFill>
                  <a:srgbClr val="00B0F0"/>
                </a:solidFill>
              </a:rPr>
              <a:t>о современных формах организации общения</a:t>
            </a:r>
          </a:p>
          <a:p>
            <a:pPr lvl="0"/>
            <a:r>
              <a:rPr lang="ru-RU" dirty="0"/>
              <a:t>о методах активизации родителей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557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/>
              <a:t>«Профессиональная компетентность педагога в сфере общения с родителями воспитанников»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340768"/>
            <a:ext cx="9036496" cy="525658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b="1" i="1" dirty="0" smtClean="0"/>
              <a:t>   Умения </a:t>
            </a:r>
            <a:r>
              <a:rPr lang="ru-RU" sz="2400" b="1" i="1" dirty="0"/>
              <a:t>и навыки (</a:t>
            </a:r>
            <a:r>
              <a:rPr lang="ru-RU" sz="2400" b="1" i="1" dirty="0" err="1"/>
              <a:t>деятельностный</a:t>
            </a:r>
            <a:r>
              <a:rPr lang="ru-RU" sz="2400" b="1" i="1" dirty="0"/>
              <a:t> компонент) </a:t>
            </a:r>
            <a:endParaRPr lang="ru-RU" sz="2400" dirty="0"/>
          </a:p>
          <a:p>
            <a:pPr lvl="0"/>
            <a:r>
              <a:rPr lang="ru-RU" sz="2400" b="1" dirty="0">
                <a:solidFill>
                  <a:srgbClr val="00B0F0"/>
                </a:solidFill>
              </a:rPr>
              <a:t>Умение преодолевать психологические барьеры общения</a:t>
            </a:r>
          </a:p>
          <a:p>
            <a:pPr lvl="0"/>
            <a:r>
              <a:rPr lang="ru-RU" sz="2400" dirty="0"/>
              <a:t>Владение методами изучения семьи</a:t>
            </a:r>
          </a:p>
          <a:p>
            <a:pPr lvl="0"/>
            <a:r>
              <a:rPr lang="ru-RU" sz="2400" dirty="0"/>
              <a:t>Умение прогнозировать результаты развития ребенка в семье</a:t>
            </a:r>
          </a:p>
          <a:p>
            <a:pPr lvl="0"/>
            <a:r>
              <a:rPr lang="ru-RU" sz="2400" dirty="0"/>
              <a:t>Умение ориентироваться в информации</a:t>
            </a:r>
          </a:p>
          <a:p>
            <a:pPr lvl="0"/>
            <a:r>
              <a:rPr lang="ru-RU" sz="2400" dirty="0"/>
              <a:t>Умение конструировать программу деятельности с родителями</a:t>
            </a:r>
          </a:p>
          <a:p>
            <a:pPr lvl="0"/>
            <a:r>
              <a:rPr lang="ru-RU" sz="2400" dirty="0"/>
              <a:t>Умение организовать традиционные и нетрадиционные формы общения с родителями</a:t>
            </a:r>
          </a:p>
          <a:p>
            <a:r>
              <a:rPr lang="ru-RU" sz="2400" b="1" dirty="0">
                <a:solidFill>
                  <a:srgbClr val="00B0F0"/>
                </a:solidFill>
              </a:rPr>
              <a:t>Коммуникативные умения и навыки</a:t>
            </a:r>
            <a:r>
              <a:rPr lang="ru-RU" sz="2400" dirty="0"/>
              <a:t>: устанавливать контакт с родителями, понимать их, сопереживать им; предвидеть результаты общения; управлять своим поведением; проявлять гибкость в общении с родителями; владеть этикетными нормами речи и поведения</a:t>
            </a:r>
          </a:p>
        </p:txBody>
      </p:sp>
    </p:spTree>
    <p:extLst>
      <p:ext uri="{BB962C8B-B14F-4D97-AF65-F5344CB8AC3E}">
        <p14:creationId xmlns:p14="http://schemas.microsoft.com/office/powerpoint/2010/main" val="250653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ru-RU" b="1" i="1" dirty="0"/>
              <a:t>Портрет педагога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764704"/>
            <a:ext cx="8784976" cy="5904656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sz="3500" dirty="0"/>
              <a:t>Обладает устойчивой потребностью в самосовершенствовании в сфере общения с родителями</a:t>
            </a:r>
          </a:p>
          <a:p>
            <a:pPr lvl="0"/>
            <a:r>
              <a:rPr lang="ru-RU" sz="3500" dirty="0"/>
              <a:t>Признает роль родителей в воспитании детей как ведущую и роль педагога как их «помощника»</a:t>
            </a:r>
          </a:p>
          <a:p>
            <a:pPr lvl="0"/>
            <a:r>
              <a:rPr lang="ru-RU" sz="3500" b="1" dirty="0">
                <a:solidFill>
                  <a:srgbClr val="00B0F0"/>
                </a:solidFill>
              </a:rPr>
              <a:t>Стремится к активному и содержательному общению </a:t>
            </a:r>
            <a:r>
              <a:rPr lang="ru-RU" sz="3500" dirty="0"/>
              <a:t>с родителями с целью оказания им помощи в воспитании детей</a:t>
            </a:r>
          </a:p>
          <a:p>
            <a:pPr lvl="0"/>
            <a:r>
              <a:rPr lang="ru-RU" sz="3500" b="1" dirty="0">
                <a:solidFill>
                  <a:srgbClr val="00B0F0"/>
                </a:solidFill>
              </a:rPr>
              <a:t>Обладает</a:t>
            </a:r>
            <a:r>
              <a:rPr lang="ru-RU" sz="3500" dirty="0"/>
              <a:t> </a:t>
            </a:r>
            <a:r>
              <a:rPr lang="ru-RU" sz="3500" b="1" dirty="0">
                <a:solidFill>
                  <a:srgbClr val="00B0F0"/>
                </a:solidFill>
              </a:rPr>
              <a:t>высокой степенью диалогичности в общении </a:t>
            </a:r>
            <a:r>
              <a:rPr lang="ru-RU" sz="3500" dirty="0"/>
              <a:t>с родителями.</a:t>
            </a:r>
          </a:p>
          <a:p>
            <a:pPr lvl="0"/>
            <a:r>
              <a:rPr lang="ru-RU" sz="3500" dirty="0"/>
              <a:t>В общении с родителями проявляет внимание, выдержку, тактичность, другие профессионально значимые качества.</a:t>
            </a:r>
          </a:p>
          <a:p>
            <a:pPr lvl="0"/>
            <a:r>
              <a:rPr lang="ru-RU" sz="3500" dirty="0"/>
              <a:t>Владеет знаниями о семье, специфике семейного воспитания, методах изучения семьи и образовательных потребностей родителей.</a:t>
            </a:r>
          </a:p>
          <a:p>
            <a:pPr lvl="0"/>
            <a:r>
              <a:rPr lang="ru-RU" sz="3500" dirty="0"/>
              <a:t>Учитывает социальные запросы родителей (интересы, образовательные потребности) при организации общения с ними.</a:t>
            </a:r>
          </a:p>
          <a:p>
            <a:pPr lvl="0"/>
            <a:r>
              <a:rPr lang="ru-RU" sz="3500" b="1" dirty="0">
                <a:solidFill>
                  <a:srgbClr val="00B0F0"/>
                </a:solidFill>
              </a:rPr>
              <a:t>Умеет планировать предстоящее общение:</a:t>
            </a:r>
            <a:r>
              <a:rPr lang="ru-RU" sz="3500" dirty="0"/>
              <a:t> подбирать необходимую информацию, традиционные и нетрадиционные формы организации общения и методы активизации родителей.</a:t>
            </a:r>
          </a:p>
          <a:p>
            <a:pPr lvl="0"/>
            <a:r>
              <a:rPr lang="ru-RU" sz="3500" b="1" dirty="0">
                <a:solidFill>
                  <a:srgbClr val="00B0F0"/>
                </a:solidFill>
              </a:rPr>
              <a:t>Обладает развитыми коммуникативными навыками.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4646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55576" y="116632"/>
            <a:ext cx="8229600" cy="1143000"/>
          </a:xfrm>
        </p:spPr>
        <p:txBody>
          <a:bodyPr/>
          <a:lstStyle/>
          <a:p>
            <a:r>
              <a:rPr lang="ru-RU" dirty="0" smtClean="0"/>
              <a:t>Современные родители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2859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dirty="0" smtClean="0"/>
              <a:t>Родители </a:t>
            </a:r>
            <a:r>
              <a:rPr lang="ru-RU" dirty="0"/>
              <a:t>сегодня вынуждены слишком много работать, поэтому они проводят со своими детьми гораздо меньше времени, чем им хотелось бы. </a:t>
            </a:r>
            <a:endParaRPr lang="ru-RU" dirty="0" smtClean="0"/>
          </a:p>
          <a:p>
            <a:pPr marL="514350" indent="-514350">
              <a:buAutoNum type="arabicPeriod"/>
            </a:pPr>
            <a:r>
              <a:rPr lang="ru-RU" dirty="0" smtClean="0"/>
              <a:t>Родителям </a:t>
            </a:r>
            <a:r>
              <a:rPr lang="ru-RU" dirty="0"/>
              <a:t>психологически проще поощрять своих детей, чем что-либо им запрещать, поэтому </a:t>
            </a:r>
            <a:r>
              <a:rPr lang="ru-RU" dirty="0" smtClean="0"/>
              <a:t>«разрешительная» </a:t>
            </a:r>
            <a:r>
              <a:rPr lang="ru-RU" dirty="0"/>
              <a:t>часть воспитательной системы явно доминирует над </a:t>
            </a:r>
            <a:r>
              <a:rPr lang="ru-RU" dirty="0" smtClean="0"/>
              <a:t>«запретительной».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85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220</TotalTime>
  <Words>1326</Words>
  <Application>Microsoft Office PowerPoint</Application>
  <PresentationFormat>Экран (4:3)</PresentationFormat>
  <Paragraphs>122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Особенности работы  с  современными родителями в условиях модернизации образования</vt:lpstr>
      <vt:lpstr>Нормативно-правовые основы получения образования детьми </vt:lpstr>
      <vt:lpstr>ФГОС ДО: I. Общие положения  </vt:lpstr>
      <vt:lpstr>Презентация PowerPoint</vt:lpstr>
      <vt:lpstr>«Профессиональная компетентность педагога в сфере общения с родителями воспитанников»</vt:lpstr>
      <vt:lpstr>«Профессиональная компетентность педагога в сфере общения с родителями воспитанников»</vt:lpstr>
      <vt:lpstr>«Профессиональная компетентность педагога в сфере общения с родителями воспитанников»</vt:lpstr>
      <vt:lpstr>Портрет педагога </vt:lpstr>
      <vt:lpstr>Современные родители</vt:lpstr>
      <vt:lpstr>Современные родители</vt:lpstr>
      <vt:lpstr>Современные родители</vt:lpstr>
      <vt:lpstr>Современные родители</vt:lpstr>
      <vt:lpstr>Психологи выделяют три  cоставляющие общения: </vt:lpstr>
      <vt:lpstr>Презентация PowerPoint</vt:lpstr>
      <vt:lpstr>Презентация PowerPoint</vt:lpstr>
      <vt:lpstr>Испорченный телефон</vt:lpstr>
      <vt:lpstr>Презентация PowerPoint</vt:lpstr>
      <vt:lpstr>Проведение беседы с родителями по инициативе воспитателя.</vt:lpstr>
      <vt:lpstr>Проведение беседы воспитателем по инициативе родителей.</vt:lpstr>
      <vt:lpstr>Я-сообщение</vt:lpstr>
      <vt:lpstr>ЧЕТЫРЕХШАГОВАЯ МОДЕЛЬ «Я – СООБЩЕНИЯ» </vt:lpstr>
      <vt:lpstr>Кейсы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Пользователь Windows</cp:lastModifiedBy>
  <cp:revision>29</cp:revision>
  <dcterms:created xsi:type="dcterms:W3CDTF">2018-11-12T07:38:30Z</dcterms:created>
  <dcterms:modified xsi:type="dcterms:W3CDTF">2018-11-19T03:33:21Z</dcterms:modified>
</cp:coreProperties>
</file>