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4929222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бюджетное дошкольное </a:t>
            </a:r>
            <a:br>
              <a:rPr lang="ru-RU" sz="2000" b="1" dirty="0" smtClean="0"/>
            </a:br>
            <a:r>
              <a:rPr lang="ru-RU" sz="2000" b="1" dirty="0" smtClean="0"/>
              <a:t>образовательное учреждение</a:t>
            </a:r>
            <a:br>
              <a:rPr lang="ru-RU" sz="2000" b="1" dirty="0" smtClean="0"/>
            </a:br>
            <a:r>
              <a:rPr lang="ru-RU" sz="2000" b="1" dirty="0" smtClean="0"/>
              <a:t> «Детский сад № 47»</a:t>
            </a:r>
            <a:endParaRPr lang="ru-RU" sz="2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08" y="2500306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00496" y="4500570"/>
            <a:ext cx="492922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воспитатель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Высшей кв. категории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Симон Ирина Сергеевна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43306" y="6000768"/>
            <a:ext cx="257176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Северск 2020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1719" y="26348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Особенности планирования при реализации программы «Вдохновение</a:t>
            </a:r>
            <a:r>
              <a:rPr lang="ru-RU" sz="2800" dirty="0" smtClean="0"/>
              <a:t>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35387" y="-16602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052753"/>
            <a:ext cx="6264696" cy="648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/>
                </a:solidFill>
              </a:rPr>
              <a:t>Наполнение плана педагога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" y="1600200"/>
            <a:ext cx="785921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Фиксирует деятельность детей по </a:t>
            </a:r>
            <a:r>
              <a:rPr lang="ru-RU" sz="1800" dirty="0" smtClean="0"/>
              <a:t>центрам,</a:t>
            </a:r>
            <a:endParaRPr lang="ru-RU" sz="1800" dirty="0" smtClean="0"/>
          </a:p>
          <a:p>
            <a:r>
              <a:rPr lang="ru-RU" sz="1800" dirty="0" smtClean="0"/>
              <a:t>Составляет список </a:t>
            </a:r>
            <a:r>
              <a:rPr lang="ru-RU" sz="1800" dirty="0" smtClean="0"/>
              <a:t>материалов,</a:t>
            </a:r>
            <a:endParaRPr lang="ru-RU" sz="1800" dirty="0" smtClean="0"/>
          </a:p>
          <a:p>
            <a:r>
              <a:rPr lang="ru-RU" sz="1800" dirty="0" smtClean="0"/>
              <a:t>Учитывает индивидуальные возможности детей </a:t>
            </a:r>
            <a:r>
              <a:rPr lang="ru-RU" sz="1600" dirty="0" smtClean="0"/>
              <a:t>(задания разной </a:t>
            </a:r>
            <a:r>
              <a:rPr lang="ru-RU" sz="1600" dirty="0" smtClean="0"/>
              <a:t>сложности, задания </a:t>
            </a:r>
            <a:r>
              <a:rPr lang="ru-RU" sz="1600" dirty="0" smtClean="0"/>
              <a:t>из зоны актуального и ближайшего </a:t>
            </a:r>
            <a:r>
              <a:rPr lang="ru-RU" sz="1600" dirty="0" smtClean="0"/>
              <a:t>развития</a:t>
            </a:r>
            <a:r>
              <a:rPr lang="ru-RU" sz="1800" dirty="0" smtClean="0"/>
              <a:t>),</a:t>
            </a:r>
            <a:endParaRPr lang="ru-RU" sz="1800" dirty="0" smtClean="0"/>
          </a:p>
          <a:p>
            <a:r>
              <a:rPr lang="ru-RU" sz="1800" dirty="0" smtClean="0"/>
              <a:t>Определяет формы и </a:t>
            </a:r>
            <a:r>
              <a:rPr lang="ru-RU" sz="1800" dirty="0" smtClean="0"/>
              <a:t>методы,</a:t>
            </a:r>
            <a:endParaRPr lang="ru-RU" sz="1800" dirty="0" smtClean="0"/>
          </a:p>
          <a:p>
            <a:r>
              <a:rPr lang="ru-RU" sz="1800" dirty="0" smtClean="0"/>
              <a:t>Планирует индивидуальную </a:t>
            </a:r>
            <a:r>
              <a:rPr lang="ru-RU" sz="1800" dirty="0"/>
              <a:t>и </a:t>
            </a:r>
            <a:r>
              <a:rPr lang="ru-RU" sz="1800" dirty="0" smtClean="0"/>
              <a:t>коррекционную работу </a:t>
            </a:r>
            <a:r>
              <a:rPr lang="ru-RU" sz="1800" dirty="0"/>
              <a:t>с </a:t>
            </a:r>
            <a:r>
              <a:rPr lang="ru-RU" sz="1800" dirty="0" smtClean="0"/>
              <a:t>детьми,</a:t>
            </a:r>
            <a:endParaRPr lang="ru-RU" sz="1800" dirty="0" smtClean="0"/>
          </a:p>
          <a:p>
            <a:r>
              <a:rPr lang="ru-RU" sz="1800" dirty="0" smtClean="0"/>
              <a:t>Включает комплекс </a:t>
            </a:r>
            <a:r>
              <a:rPr lang="ru-RU" sz="1800" dirty="0"/>
              <a:t>утренней гимнастики</a:t>
            </a:r>
            <a:r>
              <a:rPr lang="ru-RU" sz="1800" dirty="0" smtClean="0"/>
              <a:t>, организацию прогулок, задачи</a:t>
            </a:r>
            <a:r>
              <a:rPr lang="ru-RU" sz="1800" dirty="0"/>
              <a:t>, направленные на формирование </a:t>
            </a:r>
            <a:r>
              <a:rPr lang="ru-RU" sz="1800" dirty="0" smtClean="0"/>
              <a:t>КГН,</a:t>
            </a:r>
            <a:endParaRPr lang="ru-RU" sz="1800" dirty="0"/>
          </a:p>
          <a:p>
            <a:r>
              <a:rPr lang="ru-RU" sz="1800" dirty="0" smtClean="0"/>
              <a:t>Планирует </a:t>
            </a:r>
            <a:r>
              <a:rPr lang="ru-RU" sz="1800" dirty="0"/>
              <a:t>и</a:t>
            </a:r>
            <a:r>
              <a:rPr lang="ru-RU" sz="1800" dirty="0" smtClean="0"/>
              <a:t>тоговое </a:t>
            </a:r>
            <a:r>
              <a:rPr lang="ru-RU" sz="1800" dirty="0"/>
              <a:t>мероприятие, позволяющее ярко и интересно </a:t>
            </a:r>
            <a:r>
              <a:rPr lang="ru-RU" sz="1800" dirty="0" smtClean="0"/>
              <a:t>завершить </a:t>
            </a:r>
            <a:r>
              <a:rPr lang="ru-RU" sz="1800" dirty="0" smtClean="0"/>
              <a:t>проект,</a:t>
            </a:r>
            <a:endParaRPr lang="ru-RU" sz="1800" dirty="0"/>
          </a:p>
          <a:p>
            <a:r>
              <a:rPr lang="ru-RU" sz="1800" dirty="0" smtClean="0"/>
              <a:t>Продумывает дополнительные </a:t>
            </a:r>
            <a:r>
              <a:rPr lang="ru-RU" sz="1800" dirty="0"/>
              <a:t>условия для организации </a:t>
            </a:r>
            <a:r>
              <a:rPr lang="ru-RU" sz="1800" dirty="0" smtClean="0"/>
              <a:t>РППС,</a:t>
            </a:r>
            <a:endParaRPr lang="ru-RU" sz="1800" dirty="0"/>
          </a:p>
          <a:p>
            <a:r>
              <a:rPr lang="ru-RU" sz="1800" dirty="0" smtClean="0"/>
              <a:t>Вносит перечень </a:t>
            </a:r>
            <a:r>
              <a:rPr lang="ru-RU" sz="1800" dirty="0"/>
              <a:t>художественной литературы, подобранный для чтения в ходе реализации </a:t>
            </a:r>
            <a:r>
              <a:rPr lang="ru-RU" sz="1800" dirty="0" smtClean="0"/>
              <a:t>проекта</a:t>
            </a:r>
            <a:r>
              <a:rPr lang="ru-RU" sz="1800" dirty="0" smtClean="0"/>
              <a:t>,</a:t>
            </a:r>
            <a:endParaRPr lang="ru-RU" sz="1800" dirty="0"/>
          </a:p>
          <a:p>
            <a:r>
              <a:rPr lang="ru-RU" sz="1800" dirty="0" smtClean="0"/>
              <a:t>Планирует работу </a:t>
            </a:r>
            <a:r>
              <a:rPr lang="ru-RU" sz="1800" dirty="0"/>
              <a:t>с родителями.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1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35387" y="-16602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279317"/>
            <a:ext cx="6912768" cy="648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/>
                </a:solidFill>
              </a:rPr>
              <a:t>Работа с родителями направлена </a:t>
            </a:r>
            <a:r>
              <a:rPr lang="ru-RU" sz="3200" b="1" dirty="0" smtClean="0">
                <a:solidFill>
                  <a:schemeClr val="tx2"/>
                </a:solidFill>
              </a:rPr>
              <a:t>на: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95536" y="2121404"/>
            <a:ext cx="785921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привлечение </a:t>
            </a:r>
            <a:r>
              <a:rPr lang="ru-RU" sz="2000" dirty="0"/>
              <a:t>родителей к образовательной деятельности (подготовка докладов с детьми, подготовка РППС – </a:t>
            </a:r>
            <a:r>
              <a:rPr lang="ru-RU" sz="2000" dirty="0" smtClean="0"/>
              <a:t>поиск иллюстраций по теме проекта, </a:t>
            </a:r>
            <a:r>
              <a:rPr lang="ru-RU" sz="2000" dirty="0" smtClean="0"/>
              <a:t>книг и др., </a:t>
            </a:r>
            <a:r>
              <a:rPr lang="ru-RU" sz="2000" dirty="0"/>
              <a:t>непосредственное участие в образовательной деятельности, участие в жизни детского сада (конкурсы, фестивали);</a:t>
            </a:r>
          </a:p>
          <a:p>
            <a:r>
              <a:rPr lang="ru-RU" sz="2000" dirty="0" smtClean="0"/>
              <a:t>информирование </a:t>
            </a:r>
            <a:r>
              <a:rPr lang="ru-RU" sz="2000" dirty="0"/>
              <a:t>родителей о ходе образовательного процесса (беседы с родителями по итогам педагогических наблюдений за детьми</a:t>
            </a:r>
            <a:r>
              <a:rPr lang="ru-RU" sz="2000" dirty="0" smtClean="0"/>
              <a:t>);</a:t>
            </a:r>
            <a:endParaRPr lang="ru-RU" sz="2000" dirty="0"/>
          </a:p>
          <a:p>
            <a:r>
              <a:rPr lang="ru-RU" sz="2000" dirty="0" smtClean="0"/>
              <a:t>повышение </a:t>
            </a:r>
            <a:r>
              <a:rPr lang="ru-RU" sz="2000" dirty="0"/>
              <a:t>родительских компетенций (индивидуальные консультации по запросам родителей</a:t>
            </a:r>
            <a:r>
              <a:rPr lang="ru-RU" sz="2000" dirty="0" smtClean="0"/>
              <a:t>).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7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081843"/>
            <a:ext cx="5760640" cy="24799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Спасибо за внимание!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Симон Ирина Сергеевна,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Старший воспитатель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Л</a:t>
            </a:r>
            <a:r>
              <a:rPr lang="ru-RU" sz="2800" b="1" dirty="0" smtClean="0">
                <a:solidFill>
                  <a:schemeClr val="tx2"/>
                </a:solidFill>
              </a:rPr>
              <a:t>ичный сайт: </a:t>
            </a:r>
            <a:r>
              <a:rPr lang="en-US" sz="2800" b="1" dirty="0">
                <a:solidFill>
                  <a:schemeClr val="tx2"/>
                </a:solidFill>
              </a:rPr>
              <a:t>https://simonirina.nethouse.ru/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08" y="2500306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00496" y="4500570"/>
            <a:ext cx="492922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43306" y="6000768"/>
            <a:ext cx="257176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79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8261" y="0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52037" y="1115836"/>
            <a:ext cx="5760640" cy="648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Планирование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96136" y="4467966"/>
            <a:ext cx="7673506" cy="43754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7282" y="1812633"/>
            <a:ext cx="3096344" cy="6830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Перспективное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1790836"/>
            <a:ext cx="3096344" cy="7108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Календарное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42" y="2708920"/>
            <a:ext cx="8420821" cy="3384376"/>
          </a:xfrm>
          <a:prstGeom prst="roundRect">
            <a:avLst/>
          </a:prstGeom>
          <a:solidFill>
            <a:srgbClr val="00B0F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четко видеть и понимать задачи образовательного процесса;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обеспечивать </a:t>
            </a:r>
            <a:r>
              <a:rPr lang="ru-RU" dirty="0">
                <a:solidFill>
                  <a:schemeClr val="tx2"/>
                </a:solidFill>
              </a:rPr>
              <a:t>единство воспитательных, развивающих, обучающих целей и задач;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создавать условия для поддержки детской инициативы и активности;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планировать и организовывать работу по взаимодействию и вовлечению родителей в образовательный процесс;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обеспечивать </a:t>
            </a:r>
            <a:r>
              <a:rPr lang="ru-RU" dirty="0">
                <a:solidFill>
                  <a:schemeClr val="tx2"/>
                </a:solidFill>
              </a:rPr>
              <a:t>принцип последовательности, постепенности образовательного процесса и </a:t>
            </a:r>
            <a:r>
              <a:rPr lang="ru-RU" dirty="0" smtClean="0">
                <a:solidFill>
                  <a:schemeClr val="tx2"/>
                </a:solidFill>
              </a:rPr>
              <a:t>учитывать </a:t>
            </a:r>
            <a:r>
              <a:rPr lang="ru-RU" dirty="0">
                <a:solidFill>
                  <a:schemeClr val="tx2"/>
                </a:solidFill>
              </a:rPr>
              <a:t>личностные возможности каждого ребенка, соблюдая принцип индивидуализации обучения и развития.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418944" y="1790836"/>
            <a:ext cx="325975" cy="833072"/>
          </a:xfrm>
          <a:prstGeom prst="downArrow">
            <a:avLst>
              <a:gd name="adj1" fmla="val 463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углом вверх 2"/>
          <p:cNvSpPr/>
          <p:nvPr/>
        </p:nvSpPr>
        <p:spPr>
          <a:xfrm flipV="1">
            <a:off x="6228184" y="1317146"/>
            <a:ext cx="850392" cy="734098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10800000">
            <a:off x="2198619" y="1317146"/>
            <a:ext cx="889681" cy="731520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052753"/>
            <a:ext cx="5760640" cy="648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ПЕРСПЕКТИВНОЕ ПЛАНИРОВАНИЕ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1933916"/>
            <a:ext cx="3623484" cy="47525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solidFill>
                <a:schemeClr val="tx2"/>
              </a:solidFill>
            </a:endParaRPr>
          </a:p>
          <a:p>
            <a:pPr algn="l"/>
            <a:r>
              <a:rPr lang="ru-RU" sz="1400" b="1" dirty="0" smtClean="0">
                <a:solidFill>
                  <a:schemeClr val="tx2"/>
                </a:solidFill>
              </a:rPr>
              <a:t>В образовательной области «Познание»: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- </a:t>
            </a:r>
            <a:r>
              <a:rPr lang="ru-RU" sz="1400" dirty="0">
                <a:solidFill>
                  <a:schemeClr val="tx2"/>
                </a:solidFill>
              </a:rPr>
              <a:t>планы по </a:t>
            </a:r>
            <a:r>
              <a:rPr lang="ru-RU" sz="1400" dirty="0" smtClean="0">
                <a:solidFill>
                  <a:schemeClr val="tx2"/>
                </a:solidFill>
              </a:rPr>
              <a:t>ФЭМП, </a:t>
            </a:r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dirty="0">
                <a:solidFill>
                  <a:schemeClr val="tx2"/>
                </a:solidFill>
              </a:rPr>
              <a:t>- планы по ознакомлению с окружающим </a:t>
            </a:r>
            <a:r>
              <a:rPr lang="ru-RU" sz="1400" dirty="0" smtClean="0">
                <a:solidFill>
                  <a:schemeClr val="tx2"/>
                </a:solidFill>
              </a:rPr>
              <a:t>миром.</a:t>
            </a:r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b="1" dirty="0">
                <a:solidFill>
                  <a:schemeClr val="tx2"/>
                </a:solidFill>
              </a:rPr>
              <a:t>В образовательной области </a:t>
            </a:r>
            <a:r>
              <a:rPr lang="ru-RU" sz="1400" b="1" dirty="0" smtClean="0">
                <a:solidFill>
                  <a:schemeClr val="tx2"/>
                </a:solidFill>
              </a:rPr>
              <a:t>«Художественно-эстетическое развитие»:</a:t>
            </a:r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dirty="0">
                <a:solidFill>
                  <a:schemeClr val="tx2"/>
                </a:solidFill>
              </a:rPr>
              <a:t>- планы по музыкальному </a:t>
            </a:r>
            <a:r>
              <a:rPr lang="ru-RU" sz="1400" dirty="0" smtClean="0">
                <a:solidFill>
                  <a:schemeClr val="tx2"/>
                </a:solidFill>
              </a:rPr>
              <a:t>развитию, </a:t>
            </a:r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dirty="0">
                <a:solidFill>
                  <a:schemeClr val="tx2"/>
                </a:solidFill>
              </a:rPr>
              <a:t>- планы по конструированию и ручному </a:t>
            </a:r>
            <a:r>
              <a:rPr lang="ru-RU" sz="1400" dirty="0" smtClean="0">
                <a:solidFill>
                  <a:schemeClr val="tx2"/>
                </a:solidFill>
              </a:rPr>
              <a:t>труду,</a:t>
            </a:r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dirty="0">
                <a:solidFill>
                  <a:schemeClr val="tx2"/>
                </a:solidFill>
              </a:rPr>
              <a:t>- планы по </a:t>
            </a:r>
            <a:r>
              <a:rPr lang="ru-RU" sz="1400" dirty="0" err="1">
                <a:solidFill>
                  <a:schemeClr val="tx2"/>
                </a:solidFill>
              </a:rPr>
              <a:t>изодеятельности</a:t>
            </a:r>
            <a:r>
              <a:rPr lang="ru-RU" sz="1400" dirty="0">
                <a:solidFill>
                  <a:schemeClr val="tx2"/>
                </a:solidFill>
              </a:rPr>
              <a:t> (рисование, лепка, аппликация</a:t>
            </a:r>
            <a:r>
              <a:rPr lang="ru-RU" sz="1400" dirty="0" smtClean="0">
                <a:solidFill>
                  <a:schemeClr val="tx2"/>
                </a:solidFill>
              </a:rPr>
              <a:t>).</a:t>
            </a:r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b="1" dirty="0">
                <a:solidFill>
                  <a:schemeClr val="tx2"/>
                </a:solidFill>
              </a:rPr>
              <a:t>В образовательной области </a:t>
            </a:r>
            <a:r>
              <a:rPr lang="ru-RU" sz="1400" b="1" dirty="0" smtClean="0">
                <a:solidFill>
                  <a:schemeClr val="tx2"/>
                </a:solidFill>
              </a:rPr>
              <a:t>«Речевое развитие»:</a:t>
            </a:r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dirty="0">
                <a:solidFill>
                  <a:schemeClr val="tx2"/>
                </a:solidFill>
              </a:rPr>
              <a:t>- планы по развитию </a:t>
            </a:r>
            <a:r>
              <a:rPr lang="ru-RU" sz="1400" dirty="0" smtClean="0">
                <a:solidFill>
                  <a:schemeClr val="tx2"/>
                </a:solidFill>
              </a:rPr>
              <a:t>речи,</a:t>
            </a:r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- планы </a:t>
            </a:r>
            <a:r>
              <a:rPr lang="ru-RU" sz="1400" dirty="0">
                <a:solidFill>
                  <a:schemeClr val="tx2"/>
                </a:solidFill>
              </a:rPr>
              <a:t>по обучению детей </a:t>
            </a:r>
            <a:r>
              <a:rPr lang="ru-RU" sz="1400" dirty="0" smtClean="0">
                <a:solidFill>
                  <a:schemeClr val="tx2"/>
                </a:solidFill>
              </a:rPr>
              <a:t>грамоте,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- примерный </a:t>
            </a:r>
            <a:r>
              <a:rPr lang="ru-RU" sz="1400" dirty="0">
                <a:solidFill>
                  <a:schemeClr val="tx2"/>
                </a:solidFill>
              </a:rPr>
              <a:t>список </a:t>
            </a:r>
            <a:r>
              <a:rPr lang="ru-RU" sz="1400" dirty="0" smtClean="0">
                <a:solidFill>
                  <a:schemeClr val="tx2"/>
                </a:solidFill>
              </a:rPr>
              <a:t>художественной литературы для чтения детям.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l"/>
            <a:r>
              <a:rPr lang="ru-RU" sz="1400" b="1" dirty="0" smtClean="0">
                <a:solidFill>
                  <a:schemeClr val="tx2"/>
                </a:solidFill>
              </a:rPr>
              <a:t>В </a:t>
            </a:r>
            <a:r>
              <a:rPr lang="ru-RU" sz="1400" b="1" dirty="0">
                <a:solidFill>
                  <a:schemeClr val="tx2"/>
                </a:solidFill>
              </a:rPr>
              <a:t>образовательной области </a:t>
            </a:r>
            <a:r>
              <a:rPr lang="ru-RU" sz="1400" b="1" dirty="0" smtClean="0">
                <a:solidFill>
                  <a:schemeClr val="tx2"/>
                </a:solidFill>
              </a:rPr>
              <a:t>«Физическое развитие»:</a:t>
            </a:r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dirty="0">
                <a:solidFill>
                  <a:schemeClr val="tx2"/>
                </a:solidFill>
              </a:rPr>
              <a:t>-планы по физическому развитию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236786" y="1713495"/>
            <a:ext cx="4583686" cy="47525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2"/>
                </a:solidFill>
              </a:rPr>
              <a:t>КЛЮЧЕВЫЕ МЕТОДИКИ ДОШКОЛЬНОГО ОБРАЗОВАНИЯ И </a:t>
            </a:r>
            <a:r>
              <a:rPr lang="ru-RU" sz="1400" b="1" dirty="0" smtClean="0">
                <a:solidFill>
                  <a:schemeClr val="tx2"/>
                </a:solidFill>
              </a:rPr>
              <a:t>ВОСПИТАНИЯ</a:t>
            </a:r>
            <a:endParaRPr lang="ru-RU" sz="1400" b="1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Л.С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Метлина</a:t>
            </a:r>
            <a:r>
              <a:rPr lang="ru-RU" sz="1400" dirty="0">
                <a:solidFill>
                  <a:schemeClr val="tx2"/>
                </a:solidFill>
              </a:rPr>
              <a:t> «Математика в детском саду»</a:t>
            </a:r>
          </a:p>
          <a:p>
            <a:pPr algn="l"/>
            <a:r>
              <a:rPr lang="ru-RU" sz="1400" dirty="0">
                <a:solidFill>
                  <a:schemeClr val="tx2"/>
                </a:solidFill>
              </a:rPr>
              <a:t>О.В. </a:t>
            </a:r>
            <a:r>
              <a:rPr lang="ru-RU" sz="1400" dirty="0" err="1">
                <a:solidFill>
                  <a:schemeClr val="tx2"/>
                </a:solidFill>
              </a:rPr>
              <a:t>Дыбина</a:t>
            </a:r>
            <a:r>
              <a:rPr lang="ru-RU" sz="1400" dirty="0">
                <a:solidFill>
                  <a:schemeClr val="tx2"/>
                </a:solidFill>
              </a:rPr>
              <a:t> «Занятия по ознакомлению с окружающим миром», </a:t>
            </a:r>
            <a:r>
              <a:rPr lang="ru-RU" sz="1400" dirty="0" smtClean="0">
                <a:solidFill>
                  <a:schemeClr val="tx2"/>
                </a:solidFill>
              </a:rPr>
              <a:t>Н.Е. </a:t>
            </a:r>
            <a:r>
              <a:rPr lang="ru-RU" sz="1400" dirty="0" err="1">
                <a:solidFill>
                  <a:schemeClr val="tx2"/>
                </a:solidFill>
              </a:rPr>
              <a:t>Веракса</a:t>
            </a:r>
            <a:r>
              <a:rPr lang="ru-RU" sz="1400" dirty="0">
                <a:solidFill>
                  <a:schemeClr val="tx2"/>
                </a:solidFill>
              </a:rPr>
              <a:t> «Окружающий мир»</a:t>
            </a:r>
          </a:p>
          <a:p>
            <a:pPr algn="l"/>
            <a:endParaRPr lang="ru-RU" sz="1400" dirty="0" smtClean="0">
              <a:solidFill>
                <a:schemeClr val="tx2"/>
              </a:solidFill>
            </a:endParaRPr>
          </a:p>
          <a:p>
            <a:pPr algn="l"/>
            <a:endParaRPr lang="ru-RU" sz="1400" dirty="0">
              <a:solidFill>
                <a:schemeClr val="tx2"/>
              </a:solidFill>
            </a:endParaRPr>
          </a:p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И.М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Каплунова</a:t>
            </a:r>
            <a:r>
              <a:rPr lang="ru-RU" sz="1400" dirty="0">
                <a:solidFill>
                  <a:schemeClr val="tx2"/>
                </a:solidFill>
              </a:rPr>
              <a:t>, И.А. </a:t>
            </a:r>
            <a:r>
              <a:rPr lang="ru-RU" sz="1400" dirty="0" err="1">
                <a:solidFill>
                  <a:schemeClr val="tx2"/>
                </a:solidFill>
              </a:rPr>
              <a:t>Новоскольцева</a:t>
            </a:r>
            <a:r>
              <a:rPr lang="ru-RU" sz="1400" dirty="0">
                <a:solidFill>
                  <a:schemeClr val="tx2"/>
                </a:solidFill>
              </a:rPr>
              <a:t> «Ладушки»</a:t>
            </a:r>
          </a:p>
          <a:p>
            <a:pPr algn="l"/>
            <a:r>
              <a:rPr lang="ru-RU" sz="1400" dirty="0">
                <a:solidFill>
                  <a:schemeClr val="tx2"/>
                </a:solidFill>
              </a:rPr>
              <a:t>Л.В. </a:t>
            </a:r>
            <a:r>
              <a:rPr lang="ru-RU" sz="1400" dirty="0" err="1">
                <a:solidFill>
                  <a:schemeClr val="tx2"/>
                </a:solidFill>
              </a:rPr>
              <a:t>Куцакова</a:t>
            </a:r>
            <a:r>
              <a:rPr lang="ru-RU" sz="1400" dirty="0">
                <a:solidFill>
                  <a:schemeClr val="tx2"/>
                </a:solidFill>
              </a:rPr>
              <a:t> «Конструирование и ручной труд в детском саду»</a:t>
            </a:r>
          </a:p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Т.С. </a:t>
            </a:r>
            <a:r>
              <a:rPr lang="ru-RU" sz="1400" dirty="0">
                <a:solidFill>
                  <a:schemeClr val="tx2"/>
                </a:solidFill>
              </a:rPr>
              <a:t>Комарова «Изобразительная деятельность в детском саду».</a:t>
            </a:r>
          </a:p>
          <a:p>
            <a:pPr algn="l"/>
            <a:endParaRPr lang="ru-RU" sz="1400" dirty="0" smtClean="0">
              <a:solidFill>
                <a:schemeClr val="tx2"/>
              </a:solidFill>
            </a:endParaRPr>
          </a:p>
          <a:p>
            <a:pPr algn="l"/>
            <a:endParaRPr lang="ru-RU" sz="1400" dirty="0" smtClean="0">
              <a:solidFill>
                <a:schemeClr val="tx2"/>
              </a:solidFill>
            </a:endParaRPr>
          </a:p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О.С</a:t>
            </a:r>
            <a:r>
              <a:rPr lang="ru-RU" sz="1400" dirty="0">
                <a:solidFill>
                  <a:schemeClr val="tx2"/>
                </a:solidFill>
              </a:rPr>
              <a:t>. Ушакова «Занятия по развитию речи в детском саду»</a:t>
            </a:r>
          </a:p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Л.Е. </a:t>
            </a:r>
            <a:r>
              <a:rPr lang="ru-RU" sz="1400" dirty="0" err="1">
                <a:solidFill>
                  <a:schemeClr val="tx2"/>
                </a:solidFill>
              </a:rPr>
              <a:t>Журова</a:t>
            </a:r>
            <a:r>
              <a:rPr lang="ru-RU" sz="1400" dirty="0">
                <a:solidFill>
                  <a:schemeClr val="tx2"/>
                </a:solidFill>
              </a:rPr>
              <a:t> «Подготовка детей к обучению грамоте в детском саду»</a:t>
            </a:r>
          </a:p>
          <a:p>
            <a:pPr algn="l"/>
            <a:endParaRPr lang="ru-RU" sz="1400" b="1" dirty="0">
              <a:solidFill>
                <a:schemeClr val="tx2"/>
              </a:solidFill>
            </a:endParaRPr>
          </a:p>
          <a:p>
            <a:pPr algn="l"/>
            <a:endParaRPr lang="ru-RU" sz="1400" dirty="0" smtClean="0">
              <a:solidFill>
                <a:schemeClr val="tx2"/>
              </a:solidFill>
            </a:endParaRPr>
          </a:p>
          <a:p>
            <a:pPr algn="l"/>
            <a:endParaRPr lang="ru-RU" sz="1400" dirty="0" smtClean="0">
              <a:solidFill>
                <a:schemeClr val="tx2"/>
              </a:solidFill>
            </a:endParaRPr>
          </a:p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Л.И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Пензулаева</a:t>
            </a:r>
            <a:r>
              <a:rPr lang="ru-RU" sz="1400" dirty="0">
                <a:solidFill>
                  <a:schemeClr val="tx2"/>
                </a:solidFill>
              </a:rPr>
              <a:t> «Физические занятия в детском саду</a:t>
            </a:r>
            <a:r>
              <a:rPr lang="ru-RU" sz="1400" dirty="0" smtClean="0">
                <a:solidFill>
                  <a:schemeClr val="tx2"/>
                </a:solidFill>
              </a:rPr>
              <a:t>»</a:t>
            </a:r>
            <a:endParaRPr lang="ru-RU" sz="1400" dirty="0">
              <a:solidFill>
                <a:schemeClr val="tx2"/>
              </a:solidFill>
            </a:endParaRPr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55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052753"/>
            <a:ext cx="6264696" cy="648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Задачи: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9552" y="1840688"/>
            <a:ext cx="7632847" cy="46126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От простого к </a:t>
            </a:r>
            <a:r>
              <a:rPr lang="ru-RU" sz="3200" dirty="0" smtClean="0">
                <a:solidFill>
                  <a:schemeClr val="tx2"/>
                </a:solidFill>
              </a:rPr>
              <a:t>сложному,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Образовательные задачи без «привязки» к </a:t>
            </a:r>
            <a:r>
              <a:rPr lang="ru-RU" sz="3200" dirty="0" smtClean="0">
                <a:solidFill>
                  <a:schemeClr val="tx2"/>
                </a:solidFill>
              </a:rPr>
              <a:t>темам,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</a:rPr>
              <a:t>Воспитательные и развивающие задачи - определяются педагогом </a:t>
            </a:r>
            <a:r>
              <a:rPr lang="ru-RU" sz="3200" dirty="0" smtClean="0">
                <a:solidFill>
                  <a:schemeClr val="tx2"/>
                </a:solidFill>
              </a:rPr>
              <a:t>с </a:t>
            </a:r>
            <a:r>
              <a:rPr lang="ru-RU" sz="3200" dirty="0">
                <a:solidFill>
                  <a:schemeClr val="tx2"/>
                </a:solidFill>
              </a:rPr>
              <a:t>учётом зоны 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актуального и ближайшего </a:t>
            </a:r>
            <a:r>
              <a:rPr lang="ru-RU" sz="3200" dirty="0" smtClean="0">
                <a:solidFill>
                  <a:schemeClr val="tx2"/>
                </a:solidFill>
              </a:rPr>
              <a:t>развития </a:t>
            </a:r>
            <a:r>
              <a:rPr lang="ru-RU" sz="3200" dirty="0" smtClean="0">
                <a:solidFill>
                  <a:schemeClr val="tx2"/>
                </a:solidFill>
              </a:rPr>
              <a:t>детей,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</a:rPr>
              <a:t>Формы и методы педагоги выбирают </a:t>
            </a:r>
            <a:r>
              <a:rPr lang="ru-RU" sz="3200" dirty="0" smtClean="0">
                <a:solidFill>
                  <a:srgbClr val="C00000"/>
                </a:solidFill>
              </a:rPr>
              <a:t>сами.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930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412776"/>
            <a:ext cx="54006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КАЛЕНДАРНОЕ ПЛАНИРОВАНИЕ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2586725"/>
            <a:ext cx="3096344" cy="21602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План педагога –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форма </a:t>
            </a:r>
            <a:r>
              <a:rPr lang="ru-RU" dirty="0">
                <a:solidFill>
                  <a:schemeClr val="tx2"/>
                </a:solidFill>
              </a:rPr>
              <a:t>контроля (самоконтроля) и анализа деятельности образовательного процесса в целом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2586725"/>
            <a:ext cx="3127694" cy="21602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«Системная паутинка» </a:t>
            </a:r>
            <a:r>
              <a:rPr lang="ru-RU" dirty="0" smtClean="0">
                <a:solidFill>
                  <a:schemeClr val="tx2"/>
                </a:solidFill>
              </a:rPr>
              <a:t>- </a:t>
            </a:r>
            <a:r>
              <a:rPr lang="ru-RU" dirty="0">
                <a:solidFill>
                  <a:schemeClr val="tx2"/>
                </a:solidFill>
              </a:rPr>
              <a:t>рабочий инструмент не только педагога, но и детей</a:t>
            </a: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11" name="object 3"/>
          <p:cNvGrpSpPr/>
          <p:nvPr/>
        </p:nvGrpSpPr>
        <p:grpSpPr>
          <a:xfrm>
            <a:off x="2759554" y="4762842"/>
            <a:ext cx="3336860" cy="1782132"/>
            <a:chOff x="1412747" y="2429255"/>
            <a:chExt cx="6529578" cy="4428742"/>
          </a:xfrm>
        </p:grpSpPr>
        <p:sp>
          <p:nvSpPr>
            <p:cNvPr id="12" name="object 4"/>
            <p:cNvSpPr/>
            <p:nvPr/>
          </p:nvSpPr>
          <p:spPr>
            <a:xfrm>
              <a:off x="1412747" y="6419087"/>
              <a:ext cx="6529578" cy="4389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1427987" y="2429255"/>
              <a:ext cx="6501384" cy="4000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92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35387" y="-16602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052753"/>
            <a:ext cx="6264696" cy="648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Выбор темы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" y="1600200"/>
            <a:ext cx="721114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Подводят итоги прошлого </a:t>
            </a:r>
            <a:r>
              <a:rPr lang="ru-RU" sz="2400" dirty="0" smtClean="0"/>
              <a:t>проекта,</a:t>
            </a:r>
            <a:endParaRPr lang="ru-RU" sz="2400" dirty="0" smtClean="0"/>
          </a:p>
          <a:p>
            <a:r>
              <a:rPr lang="ru-RU" sz="2400" dirty="0" smtClean="0"/>
              <a:t>Важно понять, что интересно </a:t>
            </a:r>
            <a:r>
              <a:rPr lang="ru-RU" sz="2400" dirty="0" smtClean="0"/>
              <a:t>детям,</a:t>
            </a:r>
            <a:endParaRPr lang="ru-RU" sz="2400" dirty="0" smtClean="0"/>
          </a:p>
          <a:p>
            <a:r>
              <a:rPr lang="ru-RU" sz="2400" dirty="0" smtClean="0"/>
              <a:t>Взрослый </a:t>
            </a:r>
            <a:r>
              <a:rPr lang="ru-RU" sz="2400" dirty="0" smtClean="0"/>
              <a:t>дает высказаться </a:t>
            </a:r>
            <a:r>
              <a:rPr lang="ru-RU" sz="2400" dirty="0" smtClean="0"/>
              <a:t>детям, организует обсуждение,</a:t>
            </a:r>
            <a:endParaRPr lang="ru-RU" sz="2400" dirty="0" smtClean="0"/>
          </a:p>
          <a:p>
            <a:r>
              <a:rPr lang="ru-RU" sz="2400" dirty="0" smtClean="0"/>
              <a:t>Все идеи </a:t>
            </a:r>
            <a:r>
              <a:rPr lang="ru-RU" sz="2400" dirty="0" smtClean="0"/>
              <a:t>фиксируются,</a:t>
            </a:r>
            <a:endParaRPr lang="ru-RU" sz="2400" dirty="0" smtClean="0"/>
          </a:p>
          <a:p>
            <a:r>
              <a:rPr lang="ru-RU" sz="2400" dirty="0" smtClean="0"/>
              <a:t>Найти общее в </a:t>
            </a:r>
            <a:r>
              <a:rPr lang="ru-RU" sz="2400" dirty="0" smtClean="0"/>
              <a:t>идеях,</a:t>
            </a:r>
            <a:endParaRPr lang="ru-RU" sz="2400" dirty="0" smtClean="0"/>
          </a:p>
          <a:p>
            <a:r>
              <a:rPr lang="ru-RU" sz="2400" dirty="0" smtClean="0"/>
              <a:t>Помочь выбрать </a:t>
            </a:r>
            <a:r>
              <a:rPr lang="ru-RU" sz="2400" dirty="0" smtClean="0"/>
              <a:t>одну, принять решение детям,</a:t>
            </a:r>
            <a:endParaRPr lang="ru-RU" sz="2400" dirty="0" smtClean="0"/>
          </a:p>
          <a:p>
            <a:r>
              <a:rPr lang="ru-RU" sz="2400" dirty="0" smtClean="0"/>
              <a:t>Поблагодарить всех за </a:t>
            </a:r>
            <a:r>
              <a:rPr lang="ru-RU" sz="2400" dirty="0" smtClean="0"/>
              <a:t>идеи,</a:t>
            </a:r>
            <a:endParaRPr lang="ru-RU" sz="2400" dirty="0" smtClean="0"/>
          </a:p>
          <a:p>
            <a:r>
              <a:rPr lang="ru-RU" sz="2400" dirty="0" smtClean="0"/>
              <a:t>Заинтересовать </a:t>
            </a:r>
            <a:r>
              <a:rPr lang="ru-RU" sz="2400" dirty="0" smtClean="0"/>
              <a:t>всех.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35387" y="-16602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052753"/>
            <a:ext cx="6264696" cy="648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/>
                </a:solidFill>
              </a:rPr>
              <a:t>Подготовка педагога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31041" y="2060848"/>
            <a:ext cx="7211144" cy="2836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 smtClean="0"/>
          </a:p>
          <a:p>
            <a:r>
              <a:rPr lang="ru-RU" sz="2400" dirty="0" smtClean="0"/>
              <a:t>Зафиксировать задачи образовательного процесса: обучающие, воспитательные и </a:t>
            </a:r>
            <a:r>
              <a:rPr lang="ru-RU" sz="2400" dirty="0" smtClean="0"/>
              <a:t>развивающие,</a:t>
            </a:r>
            <a:endParaRPr lang="ru-RU" sz="2400" dirty="0" smtClean="0"/>
          </a:p>
          <a:p>
            <a:r>
              <a:rPr lang="ru-RU" sz="2400" dirty="0" smtClean="0"/>
              <a:t>Внести название проекта и дату начала </a:t>
            </a:r>
            <a:r>
              <a:rPr lang="ru-RU" sz="2400" dirty="0" smtClean="0"/>
              <a:t>проекта.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0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35387" y="-16602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052753"/>
            <a:ext cx="6264696" cy="648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/>
                </a:solidFill>
              </a:rPr>
              <a:t>Системная паутинка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" y="1600201"/>
            <a:ext cx="7211144" cy="1612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Это совместный план мероприятий, событий и занятий в центрах активности</a:t>
            </a:r>
          </a:p>
          <a:p>
            <a:r>
              <a:rPr lang="ru-RU" sz="2400" dirty="0" smtClean="0"/>
              <a:t>Идеи детей для реализации нового проекта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object 3"/>
          <p:cNvSpPr/>
          <p:nvPr/>
        </p:nvSpPr>
        <p:spPr>
          <a:xfrm>
            <a:off x="534380" y="3063940"/>
            <a:ext cx="3528392" cy="2559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4536613" y="2983013"/>
            <a:ext cx="4216145" cy="2640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3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35387" y="-16602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8177562" cy="516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4399" y="1166166"/>
            <a:ext cx="7045314" cy="11946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/>
                </a:solidFill>
              </a:rPr>
              <a:t>Динамика детских идей изменяется с возрастом и временем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8331" y="3442750"/>
            <a:ext cx="2945837" cy="1612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Старший дошкольный </a:t>
            </a:r>
            <a:r>
              <a:rPr lang="ru-RU" sz="1800" dirty="0" smtClean="0"/>
              <a:t>возраст: </a:t>
            </a:r>
            <a:r>
              <a:rPr lang="ru-RU" sz="1800" dirty="0" smtClean="0"/>
              <a:t>12-18 инициатив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10" name="object 3"/>
          <p:cNvGrpSpPr/>
          <p:nvPr/>
        </p:nvGrpSpPr>
        <p:grpSpPr>
          <a:xfrm>
            <a:off x="2419589" y="2768786"/>
            <a:ext cx="3877055" cy="3878581"/>
            <a:chOff x="1584960" y="2168651"/>
            <a:chExt cx="3877055" cy="3878581"/>
          </a:xfrm>
        </p:grpSpPr>
        <p:sp>
          <p:nvSpPr>
            <p:cNvPr id="11" name="object 4"/>
            <p:cNvSpPr/>
            <p:nvPr/>
          </p:nvSpPr>
          <p:spPr>
            <a:xfrm>
              <a:off x="3482339" y="2168651"/>
              <a:ext cx="1566672" cy="1979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3482339" y="2884931"/>
              <a:ext cx="1979676" cy="2447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1584960" y="2168652"/>
              <a:ext cx="3464052" cy="38785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3521964" y="2185415"/>
              <a:ext cx="1489710" cy="19042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3521964" y="2900171"/>
              <a:ext cx="1904238" cy="23736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1623060" y="2185415"/>
              <a:ext cx="3388614" cy="380314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8" name="Объект 2"/>
          <p:cNvSpPr txBox="1">
            <a:spLocks/>
          </p:cNvSpPr>
          <p:nvPr/>
        </p:nvSpPr>
        <p:spPr>
          <a:xfrm>
            <a:off x="6302343" y="4437378"/>
            <a:ext cx="2945837" cy="9282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Средний </a:t>
            </a:r>
            <a:r>
              <a:rPr lang="ru-RU" sz="1800" dirty="0" smtClean="0"/>
              <a:t>возраст: </a:t>
            </a:r>
            <a:r>
              <a:rPr lang="ru-RU" sz="1800" dirty="0" smtClean="0"/>
              <a:t>6-7 инициатив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508104" y="2428448"/>
            <a:ext cx="2946019" cy="8357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Младший </a:t>
            </a:r>
            <a:r>
              <a:rPr lang="ru-RU" sz="1800" dirty="0" smtClean="0"/>
              <a:t>возраст: </a:t>
            </a:r>
          </a:p>
          <a:p>
            <a:pPr marL="0" indent="0">
              <a:buNone/>
            </a:pPr>
            <a:r>
              <a:rPr lang="ru-RU" sz="1800" dirty="0" smtClean="0"/>
              <a:t>      4-5 инициатив</a:t>
            </a:r>
            <a:endParaRPr lang="ru-RU" sz="1800" dirty="0" smtClean="0"/>
          </a:p>
          <a:p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1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646</Words>
  <Application>Microsoft Office PowerPoint</Application>
  <PresentationFormat>Экран (4:3)</PresentationFormat>
  <Paragraphs>148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NSimSun</vt:lpstr>
      <vt:lpstr>Arial</vt:lpstr>
      <vt:lpstr>Calibri</vt:lpstr>
      <vt:lpstr>Times New Roman</vt:lpstr>
      <vt:lpstr>Тема Office</vt:lpstr>
      <vt:lpstr>Муниципальное бюджетное дошкольное  образовательное учреждение  «Детский сад № 47»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Симон Ирина Сергеевна, Старший воспитатель Личный сайт: https://simonirina.nethouse.ru/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«Детский сад № 47»</dc:title>
  <dc:creator>Home</dc:creator>
  <cp:lastModifiedBy>Пользователь</cp:lastModifiedBy>
  <cp:revision>52</cp:revision>
  <dcterms:created xsi:type="dcterms:W3CDTF">2020-04-19T11:21:56Z</dcterms:created>
  <dcterms:modified xsi:type="dcterms:W3CDTF">2020-06-14T12:09:22Z</dcterms:modified>
</cp:coreProperties>
</file>