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F64DA-6563-4AC9-B314-076464C9F047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4A544-F041-4518-8A1B-FACC0F36B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568952" cy="36004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Консультация для родителей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«Пальчиковая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гимнастика с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прищепками»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sz="3500" dirty="0" smtClean="0">
                <a:solidFill>
                  <a:srgbClr val="002060"/>
                </a:solidFill>
              </a:rPr>
              <a:t> </a:t>
            </a:r>
            <a:endParaRPr lang="ru-RU" sz="35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76672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Муниципальное бюджетное дошкольное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образовательное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учреждение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«Детский сад № 47»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00496" y="4500570"/>
            <a:ext cx="4929222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Подготовил: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оспитатель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Копачева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Александра Витальевна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643306" y="6000768"/>
            <a:ext cx="257176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Северск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2022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81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b="1" u="sng" dirty="0" smtClean="0">
                <a:solidFill>
                  <a:schemeClr val="tx2"/>
                </a:solidFill>
              </a:rPr>
              <a:t>Цель </a:t>
            </a:r>
            <a:r>
              <a:rPr lang="ru-RU" sz="3100" b="1" u="sng" dirty="0">
                <a:solidFill>
                  <a:schemeClr val="tx2"/>
                </a:solidFill>
              </a:rPr>
              <a:t>игр с прищепками </a:t>
            </a:r>
            <a:r>
              <a:rPr lang="ru-RU" sz="3100" dirty="0">
                <a:solidFill>
                  <a:schemeClr val="tx2"/>
                </a:solidFill>
              </a:rPr>
              <a:t>— усиление познавательного интереса дошкольников</a:t>
            </a:r>
            <a:r>
              <a:rPr lang="ru-RU" sz="3100" dirty="0" smtClean="0">
                <a:solidFill>
                  <a:schemeClr val="tx2"/>
                </a:solidFill>
              </a:rPr>
              <a:t>.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b="1" u="sng" dirty="0">
                <a:solidFill>
                  <a:schemeClr val="tx2"/>
                </a:solidFill>
              </a:rPr>
              <a:t>Задачи</a:t>
            </a:r>
            <a:r>
              <a:rPr lang="ru-RU" sz="3100" b="1" u="sng" dirty="0" smtClean="0">
                <a:solidFill>
                  <a:schemeClr val="tx2"/>
                </a:solidFill>
              </a:rPr>
              <a:t>: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31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улучшение </a:t>
            </a:r>
            <a:r>
              <a:rPr lang="ru-RU" sz="2800" dirty="0">
                <a:solidFill>
                  <a:schemeClr val="tx2"/>
                </a:solidFill>
              </a:rPr>
              <a:t>мелкой моторики, усиление мускулатуры кистей и пальцев;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совершенствование </a:t>
            </a:r>
            <a:r>
              <a:rPr lang="ru-RU" sz="2800" dirty="0">
                <a:solidFill>
                  <a:schemeClr val="tx2"/>
                </a:solidFill>
              </a:rPr>
              <a:t>восприятия форм, цветов, размеров;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развитие </a:t>
            </a:r>
            <a:r>
              <a:rPr lang="ru-RU" sz="2800" dirty="0">
                <a:solidFill>
                  <a:schemeClr val="tx2"/>
                </a:solidFill>
              </a:rPr>
              <a:t>пространственного восприятия;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стимуляция </a:t>
            </a:r>
            <a:r>
              <a:rPr lang="ru-RU" sz="2800" dirty="0">
                <a:solidFill>
                  <a:schemeClr val="tx2"/>
                </a:solidFill>
              </a:rPr>
              <a:t>речевых способностей;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расширение </a:t>
            </a:r>
            <a:r>
              <a:rPr lang="ru-RU" sz="2800" dirty="0">
                <a:solidFill>
                  <a:schemeClr val="tx2"/>
                </a:solidFill>
              </a:rPr>
              <a:t>знаний об окружающим мире;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изучение </a:t>
            </a:r>
            <a:r>
              <a:rPr lang="ru-RU" sz="2800" dirty="0">
                <a:solidFill>
                  <a:schemeClr val="tx2"/>
                </a:solidFill>
              </a:rPr>
              <a:t>счета, формирование математических представлений;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стимуляция </a:t>
            </a:r>
            <a:r>
              <a:rPr lang="ru-RU" sz="2800" dirty="0">
                <a:solidFill>
                  <a:schemeClr val="tx2"/>
                </a:solidFill>
              </a:rPr>
              <a:t>творческой активности, развитие воображения;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развитие </a:t>
            </a:r>
            <a:r>
              <a:rPr lang="ru-RU" sz="2800" dirty="0">
                <a:solidFill>
                  <a:schemeClr val="tx2"/>
                </a:solidFill>
              </a:rPr>
              <a:t>восприятия органами слуха и зрения;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улучшение </a:t>
            </a:r>
            <a:r>
              <a:rPr lang="ru-RU" sz="2800" dirty="0">
                <a:solidFill>
                  <a:schemeClr val="tx2"/>
                </a:solidFill>
              </a:rPr>
              <a:t>памяти, концентрации внимания;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 формирование </a:t>
            </a:r>
            <a:r>
              <a:rPr lang="ru-RU" sz="2800" dirty="0">
                <a:solidFill>
                  <a:schemeClr val="tx2"/>
                </a:solidFill>
              </a:rPr>
              <a:t>позитивного эмоционального состояния</a:t>
            </a:r>
            <a:r>
              <a:rPr lang="ru-RU" sz="2800" dirty="0" smtClean="0">
                <a:solidFill>
                  <a:schemeClr val="tx2"/>
                </a:solidFill>
              </a:rPr>
              <a:t>.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01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002060"/>
                </a:solidFill>
                <a:effectLst/>
              </a:rPr>
              <a:t>«Выстроим заборчики»</a:t>
            </a:r>
            <a:br>
              <a:rPr lang="ru-RU" sz="2800" b="1" u="sng" dirty="0">
                <a:solidFill>
                  <a:srgbClr val="002060"/>
                </a:solidFill>
                <a:effectLst/>
              </a:rPr>
            </a:br>
            <a:r>
              <a:rPr lang="ru-RU" sz="2400" dirty="0">
                <a:solidFill>
                  <a:srgbClr val="002060"/>
                </a:solidFill>
                <a:effectLst/>
              </a:rPr>
              <a:t>В игре для детей используются прищепки четырех цветов и соответствующего цвета картонные полоски. Малыш делает «штакетник», цепляя прищепки к картонке, подходящей по цвету. Можно усложнить задание, чередуя прищепки.</a:t>
            </a:r>
            <a:br>
              <a:rPr lang="ru-RU" sz="2400" dirty="0">
                <a:solidFill>
                  <a:srgbClr val="002060"/>
                </a:solidFill>
                <a:effectLst/>
              </a:rPr>
            </a:b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mage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28092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051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448272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002060"/>
                </a:solidFill>
                <a:effectLst/>
                <a:latin typeface="+mn-lt"/>
              </a:rPr>
              <a:t>«Поможем маме»</a:t>
            </a:r>
            <a:br>
              <a:rPr lang="ru-RU" sz="2800" b="1" u="sng" dirty="0">
                <a:solidFill>
                  <a:srgbClr val="002060"/>
                </a:solidFill>
                <a:effectLst/>
                <a:latin typeface="+mn-lt"/>
              </a:rPr>
            </a:br>
            <a:r>
              <a:rPr lang="ru-RU" sz="2000" b="1" dirty="0">
                <a:solidFill>
                  <a:srgbClr val="002060"/>
                </a:solidFill>
                <a:effectLst/>
                <a:latin typeface="+mn-lt"/>
              </a:rPr>
              <a:t>    Для игры необходимо оборудование: тазик с кукольной одеждой (можно подготовить бумажную одежку), натянутая веревка, прищепки. Ребенок развешивает «белье», сопровождая движения словами:</a:t>
            </a:r>
            <a:br>
              <a:rPr lang="ru-RU" sz="2000" b="1" dirty="0">
                <a:solidFill>
                  <a:srgbClr val="002060"/>
                </a:solidFill>
                <a:effectLst/>
                <a:latin typeface="+mn-lt"/>
              </a:rPr>
            </a:br>
            <a:r>
              <a:rPr lang="ru-RU" sz="2000" b="1" i="1" dirty="0">
                <a:solidFill>
                  <a:srgbClr val="002060"/>
                </a:solidFill>
                <a:effectLst/>
                <a:latin typeface="+mn-lt"/>
              </a:rPr>
              <a:t>Нашей маме помогали, </a:t>
            </a:r>
            <a:br>
              <a:rPr lang="ru-RU" sz="2000" b="1" i="1" dirty="0">
                <a:solidFill>
                  <a:srgbClr val="002060"/>
                </a:solidFill>
                <a:effectLst/>
                <a:latin typeface="+mn-lt"/>
              </a:rPr>
            </a:br>
            <a:r>
              <a:rPr lang="ru-RU" sz="2000" b="1" i="1" dirty="0">
                <a:solidFill>
                  <a:srgbClr val="002060"/>
                </a:solidFill>
                <a:effectLst/>
                <a:latin typeface="+mn-lt"/>
              </a:rPr>
              <a:t>Всю одежду постирали. </a:t>
            </a:r>
            <a:br>
              <a:rPr lang="ru-RU" sz="2000" b="1" i="1" dirty="0">
                <a:solidFill>
                  <a:srgbClr val="002060"/>
                </a:solidFill>
                <a:effectLst/>
                <a:latin typeface="+mn-lt"/>
              </a:rPr>
            </a:br>
            <a:r>
              <a:rPr lang="ru-RU" sz="2000" b="1" i="1" dirty="0">
                <a:solidFill>
                  <a:srgbClr val="002060"/>
                </a:solidFill>
                <a:effectLst/>
                <a:latin typeface="+mn-lt"/>
              </a:rPr>
              <a:t>Надо все теперь сушить</a:t>
            </a:r>
            <a:r>
              <a:rPr lang="ru-RU" sz="2000" b="1" dirty="0">
                <a:solidFill>
                  <a:srgbClr val="002060"/>
                </a:solidFill>
                <a:effectLst/>
                <a:latin typeface="+mn-lt"/>
              </a:rPr>
              <a:t/>
            </a:r>
            <a:br>
              <a:rPr lang="ru-RU" sz="2000" b="1" dirty="0">
                <a:solidFill>
                  <a:srgbClr val="002060"/>
                </a:solidFill>
                <a:effectLst/>
                <a:latin typeface="+mn-lt"/>
              </a:rPr>
            </a:br>
            <a:r>
              <a:rPr lang="ru-RU" sz="2000" b="1" i="1" dirty="0">
                <a:solidFill>
                  <a:srgbClr val="002060"/>
                </a:solidFill>
                <a:effectLst/>
                <a:latin typeface="+mn-lt"/>
              </a:rPr>
              <a:t>На прищепки зацепить</a:t>
            </a:r>
            <a:r>
              <a:rPr lang="ru-RU" sz="2000" b="0" i="1" dirty="0">
                <a:solidFill>
                  <a:srgbClr val="002060"/>
                </a:solidFill>
                <a:effectLst/>
                <a:latin typeface="+mn-lt"/>
              </a:rPr>
              <a:t>.</a:t>
            </a:r>
            <a:r>
              <a:rPr lang="ru-RU" sz="2000" b="0" dirty="0">
                <a:solidFill>
                  <a:srgbClr val="002060"/>
                </a:solidFill>
                <a:effectLst/>
                <a:latin typeface="+mn-lt"/>
              </a:rPr>
              <a:t/>
            </a:r>
            <a:br>
              <a:rPr lang="ru-RU" sz="2000" b="0" dirty="0">
                <a:solidFill>
                  <a:srgbClr val="002060"/>
                </a:solidFill>
                <a:effectLst/>
                <a:latin typeface="+mn-lt"/>
              </a:rPr>
            </a:br>
            <a:endParaRPr lang="ru-RU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124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detsad-394334-14494332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8352928" cy="349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582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335" y="332656"/>
            <a:ext cx="8229600" cy="1714202"/>
          </a:xfrm>
        </p:spPr>
        <p:txBody>
          <a:bodyPr>
            <a:noAutofit/>
          </a:bodyPr>
          <a:lstStyle/>
          <a:p>
            <a:r>
              <a:rPr lang="ru-RU" sz="2800" u="sng" dirty="0">
                <a:solidFill>
                  <a:srgbClr val="002060"/>
                </a:solidFill>
                <a:effectLst/>
              </a:rPr>
              <a:t>«</a:t>
            </a:r>
            <a:r>
              <a:rPr lang="ru-RU" sz="2800" b="1" u="sng" dirty="0">
                <a:solidFill>
                  <a:srgbClr val="002060"/>
                </a:solidFill>
                <a:effectLst/>
              </a:rPr>
              <a:t>Фантазируй</a:t>
            </a:r>
            <a:r>
              <a:rPr lang="ru-RU" sz="2800" u="sng" dirty="0">
                <a:solidFill>
                  <a:srgbClr val="002060"/>
                </a:solidFill>
                <a:effectLst/>
              </a:rPr>
              <a:t>»</a:t>
            </a:r>
            <a:br>
              <a:rPr lang="ru-RU" sz="2800" u="sng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>Из прищепок можно сделать настоящий конструктор. Цепляй прищепки друг к другу и фантазируй, что получилось и на что это похоже.</a:t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post-13615628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35292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22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002060"/>
                </a:solidFill>
                <a:effectLst/>
              </a:rPr>
              <a:t>«Гномики»</a:t>
            </a:r>
            <a:br>
              <a:rPr lang="ru-RU" sz="2800" b="1" u="sng" dirty="0">
                <a:solidFill>
                  <a:srgbClr val="002060"/>
                </a:solidFill>
                <a:effectLst/>
              </a:rPr>
            </a:br>
            <a:r>
              <a:rPr lang="ru-RU" sz="1600" b="1" dirty="0">
                <a:solidFill>
                  <a:srgbClr val="002060"/>
                </a:solidFill>
                <a:effectLst/>
              </a:rPr>
              <a:t>Берём 4 коробочки, в них взрослый складывает прищепки соответствующих цветов.</a:t>
            </a:r>
            <a:br>
              <a:rPr lang="ru-RU" sz="1600" b="1" dirty="0">
                <a:solidFill>
                  <a:srgbClr val="002060"/>
                </a:solidFill>
                <a:effectLst/>
              </a:rPr>
            </a:br>
            <a:r>
              <a:rPr lang="ru-RU" sz="1600" b="1" dirty="0">
                <a:solidFill>
                  <a:srgbClr val="002060"/>
                </a:solidFill>
                <a:effectLst/>
              </a:rPr>
              <a:t>Жили весёлые гномики.</a:t>
            </a:r>
            <a:br>
              <a:rPr lang="ru-RU" sz="1600" b="1" dirty="0">
                <a:solidFill>
                  <a:srgbClr val="002060"/>
                </a:solidFill>
                <a:effectLst/>
              </a:rPr>
            </a:br>
            <a:r>
              <a:rPr lang="ru-RU" sz="1600" b="1" dirty="0">
                <a:solidFill>
                  <a:srgbClr val="002060"/>
                </a:solidFill>
                <a:effectLst/>
              </a:rPr>
              <a:t>Каждый в своём домике.</a:t>
            </a:r>
            <a:br>
              <a:rPr lang="ru-RU" sz="1600" b="1" dirty="0">
                <a:solidFill>
                  <a:srgbClr val="002060"/>
                </a:solidFill>
                <a:effectLst/>
              </a:rPr>
            </a:br>
            <a:r>
              <a:rPr lang="ru-RU" sz="1600" b="1" dirty="0">
                <a:solidFill>
                  <a:srgbClr val="002060"/>
                </a:solidFill>
                <a:effectLst/>
              </a:rPr>
              <a:t>Затем взрослый высыпает из коробочек все прищепки и перемешивает их со словами:</a:t>
            </a:r>
            <a:br>
              <a:rPr lang="ru-RU" sz="1600" b="1" dirty="0">
                <a:solidFill>
                  <a:srgbClr val="002060"/>
                </a:solidFill>
                <a:effectLst/>
              </a:rPr>
            </a:br>
            <a:r>
              <a:rPr lang="ru-RU" sz="1600" b="1" dirty="0">
                <a:solidFill>
                  <a:srgbClr val="002060"/>
                </a:solidFill>
                <a:effectLst/>
              </a:rPr>
              <a:t>Пошли гулять гномики</a:t>
            </a:r>
            <a:br>
              <a:rPr lang="ru-RU" sz="1600" b="1" dirty="0">
                <a:solidFill>
                  <a:srgbClr val="002060"/>
                </a:solidFill>
                <a:effectLst/>
              </a:rPr>
            </a:br>
            <a:r>
              <a:rPr lang="ru-RU" sz="1600" b="1" dirty="0">
                <a:solidFill>
                  <a:srgbClr val="002060"/>
                </a:solidFill>
                <a:effectLst/>
              </a:rPr>
              <a:t>И перепутали домики.</a:t>
            </a:r>
            <a:br>
              <a:rPr lang="ru-RU" sz="1600" b="1" dirty="0">
                <a:solidFill>
                  <a:srgbClr val="002060"/>
                </a:solidFill>
                <a:effectLst/>
              </a:rPr>
            </a:br>
            <a:r>
              <a:rPr lang="ru-RU" sz="1600" b="1" dirty="0">
                <a:solidFill>
                  <a:srgbClr val="002060"/>
                </a:solidFill>
                <a:effectLst/>
              </a:rPr>
              <a:t>Вы им скорей помогите,</a:t>
            </a:r>
            <a:br>
              <a:rPr lang="ru-RU" sz="1600" b="1" dirty="0">
                <a:solidFill>
                  <a:srgbClr val="002060"/>
                </a:solidFill>
                <a:effectLst/>
              </a:rPr>
            </a:br>
            <a:r>
              <a:rPr lang="ru-RU" sz="1600" b="1" dirty="0">
                <a:solidFill>
                  <a:srgbClr val="002060"/>
                </a:solidFill>
                <a:effectLst/>
              </a:rPr>
              <a:t>В домики их проводите.</a:t>
            </a:r>
            <a:br>
              <a:rPr lang="ru-RU" sz="1600" b="1" dirty="0">
                <a:solidFill>
                  <a:srgbClr val="002060"/>
                </a:solidFill>
                <a:effectLst/>
              </a:rPr>
            </a:br>
            <a:r>
              <a:rPr lang="ru-RU" sz="1600" b="1" dirty="0">
                <a:solidFill>
                  <a:srgbClr val="002060"/>
                </a:solidFill>
                <a:effectLst/>
              </a:rPr>
              <a:t>Задача детей прикрепить прищепки к краям коробок, соотнося их по цвету</a:t>
            </a:r>
            <a:r>
              <a:rPr lang="ru-RU" sz="1800" dirty="0">
                <a:solidFill>
                  <a:srgbClr val="002060"/>
                </a:solidFill>
                <a:effectLst/>
              </a:rPr>
              <a:t>.</a:t>
            </a:r>
            <a:br>
              <a:rPr lang="ru-RU" sz="1800" dirty="0">
                <a:solidFill>
                  <a:srgbClr val="002060"/>
                </a:solidFill>
                <a:effectLst/>
              </a:rPr>
            </a:br>
            <a:endParaRPr lang="ru-RU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68392"/>
          </a:xfrm>
        </p:spPr>
        <p:txBody>
          <a:bodyPr/>
          <a:lstStyle/>
          <a:p>
            <a:pPr marL="137160" indent="0">
              <a:buNone/>
            </a:pPr>
            <a:endParaRPr lang="ru-RU" dirty="0"/>
          </a:p>
        </p:txBody>
      </p:sp>
      <p:pic>
        <p:nvPicPr>
          <p:cNvPr id="4098" name="Picture 2" descr="C:\Users\User\Desktop\image0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835292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888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</a:rPr>
              <a:t>Ритмичное открывание и закрывание прищепки</a:t>
            </a:r>
            <a:br>
              <a:rPr lang="ru-RU" sz="28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</a:rPr>
              <a:t>по ходу проговаривания текста.</a:t>
            </a:r>
            <a:br>
              <a:rPr lang="ru-RU" sz="2800" b="1" dirty="0">
                <a:solidFill>
                  <a:srgbClr val="002060"/>
                </a:solidFill>
                <a:latin typeface="+mn-lt"/>
              </a:rPr>
            </a:b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«</a:t>
            </a:r>
            <a:r>
              <a:rPr lang="ru-RU" b="1" u="sng" dirty="0">
                <a:solidFill>
                  <a:srgbClr val="002060"/>
                </a:solidFill>
              </a:rPr>
              <a:t>Лиса»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Хитрая плутовка, рыжая головка.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Ротик открывает, зайчиков пугает.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ru-RU" b="1" u="sng" dirty="0" smtClean="0">
                <a:solidFill>
                  <a:srgbClr val="002060"/>
                </a:solidFill>
              </a:rPr>
              <a:t>«Крокодил»</a:t>
            </a:r>
            <a:endParaRPr lang="ru-RU" b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В зоопарке воробей пообедал у зверей.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А зубастый крокодил чуть его не проглотил.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u="sng" dirty="0">
                <a:solidFill>
                  <a:srgbClr val="002060"/>
                </a:solidFill>
              </a:rPr>
              <a:t>«Гусь»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-Га-га-га, - гогочет гусь,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- Я семьей своей горжусь!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505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522514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СПАСИБО ЗА ВНИМАНИЕ!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392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162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Консультация для родителей  «Пальчиковая гимнастика с прищепками»</vt:lpstr>
      <vt:lpstr>  Цель игр с прищепками — усиление познавательного интереса дошкольников. Задачи: </vt:lpstr>
      <vt:lpstr>«Выстроим заборчики» В игре для детей используются прищепки четырех цветов и соответствующего цвета картонные полоски. Малыш делает «штакетник», цепляя прищепки к картонке, подходящей по цвету. Можно усложнить задание, чередуя прищепки. </vt:lpstr>
      <vt:lpstr>«Поможем маме»     Для игры необходимо оборудование: тазик с кукольной одеждой (можно подготовить бумажную одежку), натянутая веревка, прищепки. Ребенок развешивает «белье», сопровождая движения словами: Нашей маме помогали,  Всю одежду постирали.  Надо все теперь сушить На прищепки зацепить. </vt:lpstr>
      <vt:lpstr>«Фантазируй» Из прищепок можно сделать настоящий конструктор. Цепляй прищепки друг к другу и фантазируй, что получилось и на что это похоже. </vt:lpstr>
      <vt:lpstr>«Гномики» Берём 4 коробочки, в них взрослый складывает прищепки соответствующих цветов. Жили весёлые гномики. Каждый в своём домике. Затем взрослый высыпает из коробочек все прищепки и перемешивает их со словами: Пошли гулять гномики И перепутали домики. Вы им скорей помогите, В домики их проводите. Задача детей прикрепить прищепки к краям коробок, соотнося их по цвету. </vt:lpstr>
      <vt:lpstr>Ритмичное открывание и закрывание прищепки по ходу проговаривания текста.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Пальчиковая гимнастика с прищепками</dc:title>
  <dc:creator>User</dc:creator>
  <cp:lastModifiedBy>Пользователь Windows</cp:lastModifiedBy>
  <cp:revision>8</cp:revision>
  <dcterms:created xsi:type="dcterms:W3CDTF">2021-12-13T12:57:24Z</dcterms:created>
  <dcterms:modified xsi:type="dcterms:W3CDTF">2023-01-23T08:02:35Z</dcterms:modified>
</cp:coreProperties>
</file>